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11.jpg" ContentType="image/jpeg"/>
  <Override PartName="/ppt/media/image14.jpg" ContentType="image/jpeg"/>
  <Override PartName="/ppt/media/image19.jpg" ContentType="image/jpeg"/>
  <Override PartName="/ppt/media/image21.jpg" ContentType="image/jpeg"/>
  <Override PartName="/ppt/media/image22.jpg" ContentType="image/jpeg"/>
  <Override PartName="/ppt/media/image23.jpg" ContentType="image/jpeg"/>
  <Override PartName="/ppt/media/image24.jpg" ContentType="image/jpeg"/>
  <Override PartName="/ppt/media/image25.jpg" ContentType="image/jpeg"/>
  <Override PartName="/ppt/media/image26.jpg" ContentType="image/jpeg"/>
  <Override PartName="/ppt/media/image27.jpg" ContentType="image/jpeg"/>
  <Override PartName="/ppt/media/image28.jpg" ContentType="image/jpeg"/>
  <Override PartName="/ppt/media/image30.jpg" ContentType="image/jpeg"/>
  <Override PartName="/ppt/media/image31.jpg" ContentType="image/jpeg"/>
  <Override PartName="/ppt/media/image3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58" r:id="rId4"/>
    <p:sldId id="265" r:id="rId5"/>
    <p:sldId id="259" r:id="rId6"/>
    <p:sldId id="262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71" r:id="rId16"/>
    <p:sldId id="284" r:id="rId17"/>
    <p:sldId id="268" r:id="rId18"/>
  </p:sldIdLst>
  <p:sldSz cx="10693400" cy="7562850"/>
  <p:notesSz cx="10020300" cy="68881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CF667B71-3409-4D41-83A1-84B9E1628BB6}">
          <p14:sldIdLst>
            <p14:sldId id="256"/>
          </p14:sldIdLst>
        </p14:section>
        <p14:section name="Seção sem Título" id="{84A4C6E7-CC06-4D48-AFB2-A1F23E003FE5}">
          <p14:sldIdLst>
            <p14:sldId id="273"/>
            <p14:sldId id="258"/>
            <p14:sldId id="265"/>
            <p14:sldId id="259"/>
            <p14:sldId id="262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71"/>
            <p14:sldId id="284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1" autoAdjust="0"/>
    <p:restoredTop sz="94662" autoAdjust="0"/>
  </p:normalViewPr>
  <p:slideViewPr>
    <p:cSldViewPr>
      <p:cViewPr varScale="1">
        <p:scale>
          <a:sx n="63" d="100"/>
          <a:sy n="63" d="100"/>
        </p:scale>
        <p:origin x="114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81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75313" y="0"/>
            <a:ext cx="4343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7B10B-A6FD-42DE-A66C-3257C7EE414A}" type="datetimeFigureOut">
              <a:rPr lang="pt-BR" smtClean="0"/>
              <a:t>29/06/2022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82938" y="515938"/>
            <a:ext cx="3654425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001713" y="3271838"/>
            <a:ext cx="8016875" cy="31003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181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75313" y="6542088"/>
            <a:ext cx="4343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DAF2A-B30F-4270-87D1-E03716F4FA8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3807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32323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32323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32323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6/29/2022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10000"/>
            <a:lum/>
          </a:blip>
          <a:srcRect/>
          <a:stretch>
            <a:fillRect l="47000" t="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77556" y="1429232"/>
            <a:ext cx="1846579" cy="3790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32323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g"/><Relationship Id="rId5" Type="http://schemas.openxmlformats.org/officeDocument/2006/relationships/image" Target="../media/image20.pn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3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mailto:mtarasiewich@uel.br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3400" cy="7562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88900" y="4431746"/>
            <a:ext cx="5257800" cy="3083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305704" y="2452586"/>
            <a:ext cx="3169285" cy="9605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685"/>
              </a:lnSpc>
              <a:spcBef>
                <a:spcPts val="90"/>
              </a:spcBef>
            </a:pPr>
            <a:r>
              <a:rPr sz="3400" b="1" spc="120" dirty="0" smtClean="0">
                <a:solidFill>
                  <a:srgbClr val="007F7F"/>
                </a:solidFill>
                <a:latin typeface="Arial"/>
                <a:cs typeface="Arial"/>
              </a:rPr>
              <a:t>DESCRIÇÃO  </a:t>
            </a:r>
            <a:r>
              <a:rPr sz="3400" b="1" spc="180" dirty="0">
                <a:solidFill>
                  <a:srgbClr val="007F7F"/>
                </a:solidFill>
                <a:latin typeface="Arial"/>
                <a:cs typeface="Arial"/>
              </a:rPr>
              <a:t>DE</a:t>
            </a:r>
            <a:r>
              <a:rPr sz="3400" b="1" spc="-20" dirty="0">
                <a:solidFill>
                  <a:srgbClr val="007F7F"/>
                </a:solidFill>
                <a:latin typeface="Arial"/>
                <a:cs typeface="Arial"/>
              </a:rPr>
              <a:t> </a:t>
            </a:r>
            <a:r>
              <a:rPr sz="3400" b="1" spc="90" dirty="0">
                <a:solidFill>
                  <a:srgbClr val="007F7F"/>
                </a:solidFill>
                <a:latin typeface="Arial"/>
                <a:cs typeface="Arial"/>
              </a:rPr>
              <a:t>SERVIÇOS</a:t>
            </a:r>
            <a:endParaRPr sz="3400" dirty="0">
              <a:latin typeface="Arial"/>
              <a:cs typeface="Arial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752" y="6753225"/>
            <a:ext cx="2663148" cy="51101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33" y="6762320"/>
            <a:ext cx="1614467" cy="52430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547" y="6773624"/>
            <a:ext cx="1640436" cy="51300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57" y="6677025"/>
            <a:ext cx="772843" cy="77433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00" y="6753225"/>
            <a:ext cx="2514600" cy="468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00" y="733425"/>
            <a:ext cx="898897" cy="76200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809625"/>
            <a:ext cx="1481206" cy="390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27700" y="428625"/>
            <a:ext cx="2667000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Assistência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PET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46" y="428625"/>
            <a:ext cx="1258454" cy="10668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798119"/>
            <a:ext cx="10058400" cy="373106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3700" y="2740700"/>
            <a:ext cx="2971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Atendimento Veterinário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Atendimento Emergencial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Transporte Emergencial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Hospedagem PET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3700" y="6753225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Seu PET ama mais você do que a si mesmo, ele merece o melhor.</a:t>
            </a:r>
            <a:endParaRPr lang="pt-BR" b="1" dirty="0">
              <a:solidFill>
                <a:srgbClr val="00206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00" y="7048913"/>
            <a:ext cx="1481206" cy="39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9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41000" r="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27700" y="428625"/>
            <a:ext cx="2667000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Rede de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Farmácias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46" y="428625"/>
            <a:ext cx="1258454" cy="10668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04825"/>
            <a:ext cx="5270500" cy="2737922"/>
          </a:xfrm>
          <a:prstGeom prst="rect">
            <a:avLst/>
          </a:prstGeom>
        </p:spPr>
      </p:pic>
      <p:sp>
        <p:nvSpPr>
          <p:cNvPr id="5" name="object 3"/>
          <p:cNvSpPr/>
          <p:nvPr/>
        </p:nvSpPr>
        <p:spPr>
          <a:xfrm>
            <a:off x="5731980" y="1800225"/>
            <a:ext cx="4110520" cy="43642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Rede de farmácias credenciada por duas das maiores plataformas do Brasil, o que garante economia e praticidade  aos nossos usuários. Com farmácias em todo 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território nacional.</a:t>
            </a:r>
          </a:p>
          <a:p>
            <a:pPr algn="ctr"/>
            <a:endParaRPr b="1" dirty="0">
              <a:solidFill>
                <a:srgbClr val="002060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00" y="7048913"/>
            <a:ext cx="1481206" cy="39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7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27700" y="418207"/>
            <a:ext cx="2667000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Cursos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EaD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46" y="428625"/>
            <a:ext cx="1258454" cy="10668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4982093"/>
            <a:ext cx="5575300" cy="2380732"/>
          </a:xfrm>
          <a:prstGeom prst="rect">
            <a:avLst/>
          </a:prstGeom>
        </p:spPr>
      </p:pic>
      <p:sp>
        <p:nvSpPr>
          <p:cNvPr id="7" name="object 3"/>
          <p:cNvSpPr/>
          <p:nvPr/>
        </p:nvSpPr>
        <p:spPr>
          <a:xfrm>
            <a:off x="774700" y="1474542"/>
            <a:ext cx="4110520" cy="24592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Nossos usuários tem acesso a cursos Online, por um centro de estudos especializado em treinamentos à distância em várias áreas do mercado sem custo adicional pela SB Life,</a:t>
            </a:r>
          </a:p>
          <a:p>
            <a:pPr algn="ctr"/>
            <a:endParaRPr b="1" dirty="0">
              <a:solidFill>
                <a:srgbClr val="00206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00" y="7048913"/>
            <a:ext cx="1481206" cy="39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2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41000" r="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27700" y="418207"/>
            <a:ext cx="2667000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Auto Socorro 24h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46" y="428625"/>
            <a:ext cx="1258454" cy="10668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0" y="3095625"/>
            <a:ext cx="5105400" cy="3335637"/>
          </a:xfrm>
          <a:prstGeom prst="rect">
            <a:avLst/>
          </a:prstGeom>
        </p:spPr>
      </p:pic>
      <p:sp>
        <p:nvSpPr>
          <p:cNvPr id="6" name="object 3"/>
          <p:cNvSpPr/>
          <p:nvPr/>
        </p:nvSpPr>
        <p:spPr>
          <a:xfrm>
            <a:off x="774700" y="1474542"/>
            <a:ext cx="4110520" cy="24592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Com o sistema Auto Socorro 24h da SB Life, você não vai ficar na rua, com atendimento de reboque e socorro mecânico em qualquer local em território nacional.</a:t>
            </a:r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b="1" dirty="0" smtClean="0">
              <a:solidFill>
                <a:srgbClr val="002060"/>
              </a:solidFill>
            </a:endParaRPr>
          </a:p>
          <a:p>
            <a:pPr algn="ctr"/>
            <a:endParaRPr b="1" dirty="0">
              <a:solidFill>
                <a:srgbClr val="00206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37" y="2862262"/>
            <a:ext cx="766763" cy="76676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00" y="2714625"/>
            <a:ext cx="893294" cy="89329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00" y="7048913"/>
            <a:ext cx="1481206" cy="39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8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27700" y="428625"/>
            <a:ext cx="2667000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Socorro Residencial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46" y="428625"/>
            <a:ext cx="1258454" cy="10668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38" y="504825"/>
            <a:ext cx="4673762" cy="3914775"/>
          </a:xfrm>
          <a:prstGeom prst="rect">
            <a:avLst/>
          </a:prstGeom>
        </p:spPr>
      </p:pic>
      <p:sp>
        <p:nvSpPr>
          <p:cNvPr id="5" name="object 3"/>
          <p:cNvSpPr/>
          <p:nvPr/>
        </p:nvSpPr>
        <p:spPr>
          <a:xfrm>
            <a:off x="393700" y="4467225"/>
            <a:ext cx="4491520" cy="274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  <a:p>
            <a:pPr algn="ctr"/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A segurança e tranquilidade da sua 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família aos cuidados de uma 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equipe competente e profissional,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c</a:t>
            </a:r>
            <a:r>
              <a:rPr lang="en-US" b="1" dirty="0" smtClean="0">
                <a:solidFill>
                  <a:srgbClr val="002060"/>
                </a:solidFill>
              </a:rPr>
              <a:t>ontando com eletricista, encanador,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v</a:t>
            </a:r>
            <a:r>
              <a:rPr lang="en-US" b="1" dirty="0" smtClean="0">
                <a:solidFill>
                  <a:srgbClr val="002060"/>
                </a:solidFill>
              </a:rPr>
              <a:t>idraceiro e chaveiro.</a:t>
            </a:r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b="1" dirty="0" smtClean="0">
              <a:solidFill>
                <a:srgbClr val="002060"/>
              </a:solidFill>
            </a:endParaRPr>
          </a:p>
          <a:p>
            <a:pPr algn="ctr"/>
            <a:endParaRPr b="1" dirty="0">
              <a:solidFill>
                <a:srgbClr val="00206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00" y="7048913"/>
            <a:ext cx="1481206" cy="39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9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8604" y="4583201"/>
            <a:ext cx="4348480" cy="1868805"/>
          </a:xfrm>
          <a:custGeom>
            <a:avLst/>
            <a:gdLst/>
            <a:ahLst/>
            <a:cxnLst/>
            <a:rect l="l" t="t" r="r" b="b"/>
            <a:pathLst>
              <a:path w="4348480" h="1868804">
                <a:moveTo>
                  <a:pt x="0" y="0"/>
                </a:moveTo>
                <a:lnTo>
                  <a:pt x="4347870" y="0"/>
                </a:lnTo>
                <a:lnTo>
                  <a:pt x="4347870" y="1868538"/>
                </a:lnTo>
                <a:lnTo>
                  <a:pt x="0" y="186853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73544" y="1071301"/>
            <a:ext cx="4011156" cy="6291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1021181" y="2242883"/>
            <a:ext cx="3213735" cy="4464043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r>
              <a:rPr lang="pt-BR" sz="1100" dirty="0" smtClean="0"/>
              <a:t>O SB Life Card, é um cartão pré-pago que oferece </a:t>
            </a:r>
            <a:r>
              <a:rPr lang="pt-BR" sz="1100" dirty="0"/>
              <a:t>completo portfólio de produtos e serviços na gestão integrada de benefícios corporativos, destinados às empresas públicas, privadas e entidades de classe. É referência neste segmento, pois associa plataforma diversificada e soluções personalizadas, no formato das necessidades dos clientes.</a:t>
            </a:r>
          </a:p>
          <a:p>
            <a:r>
              <a:rPr lang="pt-BR" sz="1100" dirty="0"/>
              <a:t>Mais de um milhão de beneficiados utilizam </a:t>
            </a:r>
            <a:r>
              <a:rPr lang="pt-BR" sz="1100" dirty="0" smtClean="0"/>
              <a:t>nossos </a:t>
            </a:r>
            <a:r>
              <a:rPr lang="pt-BR" sz="1100" dirty="0"/>
              <a:t>cartões </a:t>
            </a:r>
            <a:r>
              <a:rPr lang="pt-BR" sz="1100" dirty="0" smtClean="0"/>
              <a:t>e </a:t>
            </a:r>
            <a:r>
              <a:rPr lang="pt-BR" sz="1100" dirty="0"/>
              <a:t>a Rede de Aceitação abrange milhares de estabelecimentos, nas mais importantes regiões do País, com destaque especial para supermercados, restaurantes, farmácias, óticas, lojas, postos de combustíveis e livrarias, além de dispor de Rede Complementar à Saúde, com valores de consulta social em médicos e dentistas e vantagens especiais em serviços e medicamentos.</a:t>
            </a:r>
          </a:p>
          <a:p>
            <a:r>
              <a:rPr lang="pt-BR" sz="1100" dirty="0"/>
              <a:t>Há </a:t>
            </a:r>
            <a:r>
              <a:rPr lang="pt-BR" sz="1100" dirty="0" smtClean="0"/>
              <a:t>mais de 15 </a:t>
            </a:r>
            <a:r>
              <a:rPr lang="pt-BR" sz="1100" dirty="0"/>
              <a:t>anos no mercado, o portfólio de </a:t>
            </a:r>
            <a:r>
              <a:rPr lang="pt-BR" sz="1100" dirty="0" smtClean="0"/>
              <a:t>produtos apresenta </a:t>
            </a:r>
            <a:r>
              <a:rPr lang="pt-BR" sz="1100" dirty="0"/>
              <a:t>soluções diversificadas em cartões Convênio, Alimentação, Premium, Combustível e Gestão de Frota e sistema próprio de gestão, o que garante maior agilidade nas transações.</a:t>
            </a:r>
            <a:br>
              <a:rPr lang="pt-BR" sz="1100" dirty="0"/>
            </a:br>
            <a:r>
              <a:rPr lang="pt-BR" sz="1100" dirty="0"/>
              <a:t>Ao utilizar </a:t>
            </a:r>
            <a:r>
              <a:rPr lang="pt-BR" sz="1100" dirty="0" smtClean="0"/>
              <a:t>tecnologia </a:t>
            </a:r>
            <a:r>
              <a:rPr lang="pt-BR" sz="1100" dirty="0"/>
              <a:t>inovadora em seu sistema, </a:t>
            </a:r>
            <a:r>
              <a:rPr lang="pt-BR" sz="1100" dirty="0" smtClean="0"/>
              <a:t>oferecemos </a:t>
            </a:r>
            <a:r>
              <a:rPr lang="pt-BR" sz="1100" dirty="0"/>
              <a:t>tranquilidade aos usuários e total segurança às empresas clientes que dispõem de controle absoluto sobre a movimentação </a:t>
            </a:r>
            <a:r>
              <a:rPr lang="pt-BR" sz="1100" dirty="0" smtClean="0"/>
              <a:t>realizada</a:t>
            </a:r>
          </a:p>
          <a:p>
            <a:pPr marR="5080">
              <a:lnSpc>
                <a:spcPts val="1430"/>
              </a:lnSpc>
              <a:spcBef>
                <a:spcPts val="210"/>
              </a:spcBef>
            </a:pPr>
            <a:endParaRPr sz="125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12900" y="1304061"/>
            <a:ext cx="2086610" cy="464229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R="5080" algn="ctr">
              <a:lnSpc>
                <a:spcPts val="1600"/>
              </a:lnSpc>
              <a:spcBef>
                <a:spcPts val="219"/>
              </a:spcBef>
            </a:pPr>
            <a:r>
              <a:rPr lang="pt-BR" sz="1400" b="1" spc="-90" dirty="0" smtClean="0">
                <a:solidFill>
                  <a:srgbClr val="323232"/>
                </a:solidFill>
                <a:latin typeface="Arial"/>
                <a:cs typeface="Arial"/>
              </a:rPr>
              <a:t>BENEF</a:t>
            </a:r>
            <a:r>
              <a:rPr lang="en-US" sz="1400" b="1" spc="-90" dirty="0" smtClean="0">
                <a:solidFill>
                  <a:srgbClr val="323232"/>
                </a:solidFill>
                <a:latin typeface="Arial"/>
                <a:cs typeface="Arial"/>
              </a:rPr>
              <a:t>ÍCIOS  </a:t>
            </a:r>
          </a:p>
          <a:p>
            <a:pPr marR="5080" algn="ctr">
              <a:lnSpc>
                <a:spcPts val="1600"/>
              </a:lnSpc>
              <a:spcBef>
                <a:spcPts val="219"/>
              </a:spcBef>
            </a:pPr>
            <a:r>
              <a:rPr lang="en-US" sz="1400" b="1" spc="-90" dirty="0" smtClean="0">
                <a:solidFill>
                  <a:srgbClr val="323232"/>
                </a:solidFill>
                <a:latin typeface="Arial"/>
                <a:cs typeface="Arial"/>
              </a:rPr>
              <a:t>SB Life CARD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727700" y="428625"/>
            <a:ext cx="2667000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SB Life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Card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46" y="428625"/>
            <a:ext cx="1258454" cy="10668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075" y="3324225"/>
            <a:ext cx="2638425" cy="173355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00" y="7048913"/>
            <a:ext cx="1481206" cy="39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7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41000" r="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118100" y="428625"/>
            <a:ext cx="3276600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Atendimento e Rede Credenciada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46" y="428625"/>
            <a:ext cx="1258454" cy="10668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1" y="1800225"/>
            <a:ext cx="1066800" cy="95907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231900" y="2115205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Atendimento 24h por dia, 7 dias por semana pelo 0800</a:t>
            </a:r>
            <a:endParaRPr lang="pt-BR" sz="1400" b="1" dirty="0">
              <a:solidFill>
                <a:srgbClr val="00206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3095625"/>
            <a:ext cx="1083045" cy="6096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308100" y="3019425"/>
            <a:ext cx="548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2 Plataformas de Rede </a:t>
            </a:r>
            <a:r>
              <a:rPr lang="en-US" sz="1400" b="1" dirty="0">
                <a:solidFill>
                  <a:srgbClr val="002060"/>
                </a:solidFill>
              </a:rPr>
              <a:t>M</a:t>
            </a:r>
            <a:r>
              <a:rPr lang="en-US" sz="1400" b="1" dirty="0" smtClean="0">
                <a:solidFill>
                  <a:srgbClr val="002060"/>
                </a:solidFill>
              </a:rPr>
              <a:t>édica credenciada, incluindo mais de 100.000 prestadores de serviços entre médicos com atendimento </a:t>
            </a:r>
            <a:r>
              <a:rPr lang="en-US" sz="1400" b="1" dirty="0" err="1" smtClean="0">
                <a:solidFill>
                  <a:srgbClr val="002060"/>
                </a:solidFill>
              </a:rPr>
              <a:t>presencial</a:t>
            </a:r>
            <a:r>
              <a:rPr lang="en-US" sz="1400" b="1" dirty="0" smtClean="0">
                <a:solidFill>
                  <a:srgbClr val="002060"/>
                </a:solidFill>
              </a:rPr>
              <a:t> ou </a:t>
            </a:r>
            <a:r>
              <a:rPr lang="en-US" sz="1400" b="1" dirty="0" err="1" smtClean="0">
                <a:solidFill>
                  <a:srgbClr val="002060"/>
                </a:solidFill>
              </a:rPr>
              <a:t>telemedicina</a:t>
            </a:r>
            <a:r>
              <a:rPr lang="en-US" sz="1400" b="1" dirty="0" smtClean="0">
                <a:solidFill>
                  <a:srgbClr val="002060"/>
                </a:solidFill>
              </a:rPr>
              <a:t>, clinicas, hospitais e laboratórios</a:t>
            </a:r>
            <a:endParaRPr lang="pt-BR" sz="1400" b="1" dirty="0">
              <a:solidFill>
                <a:srgbClr val="002060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4032706"/>
            <a:ext cx="1413998" cy="739319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612900" y="4033361"/>
            <a:ext cx="2209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2 Plataformas de Rede Farmacêutica totalizando mais de 15.000 farmácias</a:t>
            </a:r>
            <a:endParaRPr lang="pt-BR" sz="1400" b="1" dirty="0">
              <a:solidFill>
                <a:srgbClr val="002060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4048125"/>
            <a:ext cx="1428750" cy="800100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7023100" y="3970318"/>
            <a:ext cx="3200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Nos benefícios complementares, temos 2 plataformas EaD, 2 Plataformas Funerais, 3 Plataformas de Sorteios e Premiações e 2 plataformas de seguradoras</a:t>
            </a:r>
            <a:endParaRPr lang="pt-BR" sz="1400" b="1" dirty="0">
              <a:solidFill>
                <a:srgbClr val="002060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00" y="7048913"/>
            <a:ext cx="1481206" cy="39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21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462204" y="2257425"/>
            <a:ext cx="275414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43 </a:t>
            </a:r>
            <a:r>
              <a:rPr lang="en-US" sz="1200" spc="10" dirty="0" smtClean="0">
                <a:latin typeface="Arial"/>
                <a:cs typeface="Arial"/>
              </a:rPr>
              <a:t>3025-5555 – MARCOS JOSÉ TARASIEWICH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2095" y="3741597"/>
            <a:ext cx="2814257" cy="5242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34700"/>
              </a:lnSpc>
              <a:spcBef>
                <a:spcPts val="100"/>
              </a:spcBef>
            </a:pPr>
            <a:r>
              <a:rPr sz="1200" spc="-30" dirty="0" smtClean="0">
                <a:latin typeface="Arial"/>
                <a:cs typeface="Arial"/>
              </a:rPr>
              <a:t>Email:</a:t>
            </a:r>
            <a:endParaRPr lang="en-US" sz="1200" spc="-30" dirty="0" smtClean="0">
              <a:latin typeface="Arial"/>
              <a:cs typeface="Arial"/>
            </a:endParaRPr>
          </a:p>
          <a:p>
            <a:pPr marL="12700" marR="5080" algn="ctr">
              <a:lnSpc>
                <a:spcPct val="134700"/>
              </a:lnSpc>
              <a:spcBef>
                <a:spcPts val="100"/>
              </a:spcBef>
            </a:pPr>
            <a:r>
              <a:rPr lang="en-US" sz="1200" b="1" spc="-30" dirty="0" smtClean="0">
                <a:latin typeface="Arial"/>
                <a:cs typeface="Arial"/>
                <a:hlinkClick r:id="rId3"/>
              </a:rPr>
              <a:t>drmarcos@sisbencomvc.com.br</a:t>
            </a:r>
            <a:r>
              <a:rPr lang="en-US" sz="1200" b="1" spc="-1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endParaRPr lang="en-US" sz="1200" b="1" spc="-30" dirty="0" smtClean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472" y="5268023"/>
            <a:ext cx="33705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Arial"/>
                <a:cs typeface="Arial"/>
              </a:rPr>
              <a:t>Av. </a:t>
            </a:r>
            <a:r>
              <a:rPr sz="1200" spc="-25" dirty="0">
                <a:latin typeface="Arial"/>
                <a:cs typeface="Arial"/>
              </a:rPr>
              <a:t>Bandeirantes, </a:t>
            </a:r>
            <a:r>
              <a:rPr sz="1200" spc="-5" dirty="0">
                <a:latin typeface="Arial"/>
                <a:cs typeface="Arial"/>
              </a:rPr>
              <a:t>403 </a:t>
            </a:r>
            <a:r>
              <a:rPr sz="1200" spc="-60" dirty="0">
                <a:latin typeface="Arial"/>
                <a:cs typeface="Arial"/>
              </a:rPr>
              <a:t>- </a:t>
            </a:r>
            <a:r>
              <a:rPr sz="1200" spc="-20" dirty="0">
                <a:latin typeface="Arial"/>
                <a:cs typeface="Arial"/>
              </a:rPr>
              <a:t>Vila </a:t>
            </a:r>
            <a:r>
              <a:rPr sz="1200" spc="-10" dirty="0">
                <a:latin typeface="Arial"/>
                <a:cs typeface="Arial"/>
              </a:rPr>
              <a:t>Ipiranga </a:t>
            </a:r>
            <a:r>
              <a:rPr sz="1200" spc="-60" dirty="0">
                <a:latin typeface="Arial"/>
                <a:cs typeface="Arial"/>
              </a:rPr>
              <a:t>- </a:t>
            </a:r>
            <a:r>
              <a:rPr sz="1200" spc="-10" dirty="0">
                <a:latin typeface="Arial"/>
                <a:cs typeface="Arial"/>
              </a:rPr>
              <a:t>Londrina </a:t>
            </a:r>
            <a:r>
              <a:rPr sz="1200" spc="-60" dirty="0">
                <a:latin typeface="Arial"/>
                <a:cs typeface="Arial"/>
              </a:rPr>
              <a:t>-</a:t>
            </a:r>
            <a:r>
              <a:rPr sz="1200" spc="-17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Pr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93486" y="1952625"/>
            <a:ext cx="255904" cy="256540"/>
          </a:xfrm>
          <a:custGeom>
            <a:avLst/>
            <a:gdLst/>
            <a:ahLst/>
            <a:cxnLst/>
            <a:rect l="l" t="t" r="r" b="b"/>
            <a:pathLst>
              <a:path w="255904" h="256539">
                <a:moveTo>
                  <a:pt x="44598" y="0"/>
                </a:moveTo>
                <a:lnTo>
                  <a:pt x="16264" y="17030"/>
                </a:lnTo>
                <a:lnTo>
                  <a:pt x="9521" y="21005"/>
                </a:lnTo>
                <a:lnTo>
                  <a:pt x="4555" y="27432"/>
                </a:lnTo>
                <a:lnTo>
                  <a:pt x="2447" y="34975"/>
                </a:lnTo>
                <a:lnTo>
                  <a:pt x="0" y="60009"/>
                </a:lnTo>
                <a:lnTo>
                  <a:pt x="7547" y="92962"/>
                </a:lnTo>
                <a:lnTo>
                  <a:pt x="29995" y="134075"/>
                </a:lnTo>
                <a:lnTo>
                  <a:pt x="72246" y="183591"/>
                </a:lnTo>
                <a:lnTo>
                  <a:pt x="112310" y="218962"/>
                </a:lnTo>
                <a:lnTo>
                  <a:pt x="147032" y="241168"/>
                </a:lnTo>
                <a:lnTo>
                  <a:pt x="200948" y="255968"/>
                </a:lnTo>
                <a:lnTo>
                  <a:pt x="207653" y="255993"/>
                </a:lnTo>
                <a:lnTo>
                  <a:pt x="214346" y="255117"/>
                </a:lnTo>
                <a:lnTo>
                  <a:pt x="228380" y="251256"/>
                </a:lnTo>
                <a:lnTo>
                  <a:pt x="233445" y="247350"/>
                </a:lnTo>
                <a:lnTo>
                  <a:pt x="195366" y="247350"/>
                </a:lnTo>
                <a:lnTo>
                  <a:pt x="164465" y="239904"/>
                </a:lnTo>
                <a:lnTo>
                  <a:pt x="125543" y="218211"/>
                </a:lnTo>
                <a:lnTo>
                  <a:pt x="78228" y="177596"/>
                </a:lnTo>
                <a:lnTo>
                  <a:pt x="37613" y="130281"/>
                </a:lnTo>
                <a:lnTo>
                  <a:pt x="15922" y="91359"/>
                </a:lnTo>
                <a:lnTo>
                  <a:pt x="8480" y="60458"/>
                </a:lnTo>
                <a:lnTo>
                  <a:pt x="10613" y="37211"/>
                </a:lnTo>
                <a:lnTo>
                  <a:pt x="12162" y="31775"/>
                </a:lnTo>
                <a:lnTo>
                  <a:pt x="15744" y="27139"/>
                </a:lnTo>
                <a:lnTo>
                  <a:pt x="20621" y="24282"/>
                </a:lnTo>
                <a:lnTo>
                  <a:pt x="45093" y="9601"/>
                </a:lnTo>
                <a:lnTo>
                  <a:pt x="58545" y="9601"/>
                </a:lnTo>
                <a:lnTo>
                  <a:pt x="53475" y="1993"/>
                </a:lnTo>
                <a:lnTo>
                  <a:pt x="44598" y="0"/>
                </a:lnTo>
                <a:close/>
              </a:path>
              <a:path w="255904" h="256539">
                <a:moveTo>
                  <a:pt x="203567" y="168833"/>
                </a:moveTo>
                <a:lnTo>
                  <a:pt x="188210" y="168833"/>
                </a:lnTo>
                <a:lnTo>
                  <a:pt x="191042" y="170687"/>
                </a:lnTo>
                <a:lnTo>
                  <a:pt x="245347" y="206895"/>
                </a:lnTo>
                <a:lnTo>
                  <a:pt x="246211" y="210743"/>
                </a:lnTo>
                <a:lnTo>
                  <a:pt x="244407" y="213702"/>
                </a:lnTo>
                <a:lnTo>
                  <a:pt x="231517" y="235216"/>
                </a:lnTo>
                <a:lnTo>
                  <a:pt x="228672" y="240093"/>
                </a:lnTo>
                <a:lnTo>
                  <a:pt x="224036" y="243674"/>
                </a:lnTo>
                <a:lnTo>
                  <a:pt x="218614" y="245224"/>
                </a:lnTo>
                <a:lnTo>
                  <a:pt x="195366" y="247350"/>
                </a:lnTo>
                <a:lnTo>
                  <a:pt x="233445" y="247350"/>
                </a:lnTo>
                <a:lnTo>
                  <a:pt x="234819" y="246291"/>
                </a:lnTo>
                <a:lnTo>
                  <a:pt x="238781" y="239547"/>
                </a:lnTo>
                <a:lnTo>
                  <a:pt x="255825" y="211213"/>
                </a:lnTo>
                <a:lnTo>
                  <a:pt x="253831" y="202349"/>
                </a:lnTo>
                <a:lnTo>
                  <a:pt x="203567" y="168833"/>
                </a:lnTo>
                <a:close/>
              </a:path>
              <a:path w="255904" h="256539">
                <a:moveTo>
                  <a:pt x="58545" y="9601"/>
                </a:moveTo>
                <a:lnTo>
                  <a:pt x="45093" y="9601"/>
                </a:lnTo>
                <a:lnTo>
                  <a:pt x="48929" y="10464"/>
                </a:lnTo>
                <a:lnTo>
                  <a:pt x="85124" y="64770"/>
                </a:lnTo>
                <a:lnTo>
                  <a:pt x="86978" y="67602"/>
                </a:lnTo>
                <a:lnTo>
                  <a:pt x="86368" y="71399"/>
                </a:lnTo>
                <a:lnTo>
                  <a:pt x="64448" y="88455"/>
                </a:lnTo>
                <a:lnTo>
                  <a:pt x="58594" y="92925"/>
                </a:lnTo>
                <a:lnTo>
                  <a:pt x="56930" y="101041"/>
                </a:lnTo>
                <a:lnTo>
                  <a:pt x="83417" y="140784"/>
                </a:lnTo>
                <a:lnTo>
                  <a:pt x="115027" y="172387"/>
                </a:lnTo>
                <a:lnTo>
                  <a:pt x="148332" y="195262"/>
                </a:lnTo>
                <a:lnTo>
                  <a:pt x="154758" y="198882"/>
                </a:lnTo>
                <a:lnTo>
                  <a:pt x="162873" y="197218"/>
                </a:lnTo>
                <a:lnTo>
                  <a:pt x="167356" y="191363"/>
                </a:lnTo>
                <a:lnTo>
                  <a:pt x="168868" y="189420"/>
                </a:lnTo>
                <a:lnTo>
                  <a:pt x="155279" y="189420"/>
                </a:lnTo>
                <a:lnTo>
                  <a:pt x="149653" y="186309"/>
                </a:lnTo>
                <a:lnTo>
                  <a:pt x="104783" y="151066"/>
                </a:lnTo>
                <a:lnTo>
                  <a:pt x="73888" y="113865"/>
                </a:lnTo>
                <a:lnTo>
                  <a:pt x="66404" y="100571"/>
                </a:lnTo>
                <a:lnTo>
                  <a:pt x="67128" y="97066"/>
                </a:lnTo>
                <a:lnTo>
                  <a:pt x="69668" y="95123"/>
                </a:lnTo>
                <a:lnTo>
                  <a:pt x="95068" y="75323"/>
                </a:lnTo>
                <a:lnTo>
                  <a:pt x="96490" y="66586"/>
                </a:lnTo>
                <a:lnTo>
                  <a:pt x="92140" y="60009"/>
                </a:lnTo>
                <a:lnTo>
                  <a:pt x="58545" y="9601"/>
                </a:lnTo>
                <a:close/>
              </a:path>
              <a:path w="255904" h="256539">
                <a:moveTo>
                  <a:pt x="189251" y="159321"/>
                </a:moveTo>
                <a:lnTo>
                  <a:pt x="180514" y="160743"/>
                </a:lnTo>
                <a:lnTo>
                  <a:pt x="175675" y="166903"/>
                </a:lnTo>
                <a:lnTo>
                  <a:pt x="160586" y="186309"/>
                </a:lnTo>
                <a:lnTo>
                  <a:pt x="158771" y="188696"/>
                </a:lnTo>
                <a:lnTo>
                  <a:pt x="155279" y="189420"/>
                </a:lnTo>
                <a:lnTo>
                  <a:pt x="168868" y="189420"/>
                </a:lnTo>
                <a:lnTo>
                  <a:pt x="184412" y="169443"/>
                </a:lnTo>
                <a:lnTo>
                  <a:pt x="188210" y="168833"/>
                </a:lnTo>
                <a:lnTo>
                  <a:pt x="203567" y="168833"/>
                </a:lnTo>
                <a:lnTo>
                  <a:pt x="189251" y="159321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833029" y="1952625"/>
            <a:ext cx="84645" cy="846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683817" y="3330028"/>
            <a:ext cx="254000" cy="255270"/>
          </a:xfrm>
          <a:custGeom>
            <a:avLst/>
            <a:gdLst/>
            <a:ahLst/>
            <a:cxnLst/>
            <a:rect l="l" t="t" r="r" b="b"/>
            <a:pathLst>
              <a:path w="254000" h="255270">
                <a:moveTo>
                  <a:pt x="205968" y="17805"/>
                </a:moveTo>
                <a:lnTo>
                  <a:pt x="47993" y="17805"/>
                </a:lnTo>
                <a:lnTo>
                  <a:pt x="42316" y="23494"/>
                </a:lnTo>
                <a:lnTo>
                  <a:pt x="42316" y="63284"/>
                </a:lnTo>
                <a:lnTo>
                  <a:pt x="1536" y="94957"/>
                </a:lnTo>
                <a:lnTo>
                  <a:pt x="1231" y="95288"/>
                </a:lnTo>
                <a:lnTo>
                  <a:pt x="571" y="96164"/>
                </a:lnTo>
                <a:lnTo>
                  <a:pt x="355" y="96634"/>
                </a:lnTo>
                <a:lnTo>
                  <a:pt x="126" y="97396"/>
                </a:lnTo>
                <a:lnTo>
                  <a:pt x="0" y="244868"/>
                </a:lnTo>
                <a:lnTo>
                  <a:pt x="863" y="247484"/>
                </a:lnTo>
                <a:lnTo>
                  <a:pt x="2473" y="249643"/>
                </a:lnTo>
                <a:lnTo>
                  <a:pt x="2573" y="249809"/>
                </a:lnTo>
                <a:lnTo>
                  <a:pt x="5054" y="253009"/>
                </a:lnTo>
                <a:lnTo>
                  <a:pt x="8750" y="254863"/>
                </a:lnTo>
                <a:lnTo>
                  <a:pt x="12687" y="254876"/>
                </a:lnTo>
                <a:lnTo>
                  <a:pt x="245224" y="254863"/>
                </a:lnTo>
                <a:lnTo>
                  <a:pt x="248945" y="253009"/>
                </a:lnTo>
                <a:lnTo>
                  <a:pt x="251310" y="249885"/>
                </a:lnTo>
                <a:lnTo>
                  <a:pt x="251498" y="249643"/>
                </a:lnTo>
                <a:lnTo>
                  <a:pt x="253111" y="247484"/>
                </a:lnTo>
                <a:lnTo>
                  <a:pt x="253463" y="246418"/>
                </a:lnTo>
                <a:lnTo>
                  <a:pt x="13754" y="246418"/>
                </a:lnTo>
                <a:lnTo>
                  <a:pt x="22254" y="239814"/>
                </a:lnTo>
                <a:lnTo>
                  <a:pt x="8445" y="239814"/>
                </a:lnTo>
                <a:lnTo>
                  <a:pt x="8445" y="104686"/>
                </a:lnTo>
                <a:lnTo>
                  <a:pt x="22264" y="104686"/>
                </a:lnTo>
                <a:lnTo>
                  <a:pt x="12534" y="97129"/>
                </a:lnTo>
                <a:lnTo>
                  <a:pt x="42316" y="73990"/>
                </a:lnTo>
                <a:lnTo>
                  <a:pt x="50787" y="73990"/>
                </a:lnTo>
                <a:lnTo>
                  <a:pt x="50787" y="28168"/>
                </a:lnTo>
                <a:lnTo>
                  <a:pt x="52666" y="26276"/>
                </a:lnTo>
                <a:lnTo>
                  <a:pt x="211658" y="26276"/>
                </a:lnTo>
                <a:lnTo>
                  <a:pt x="211658" y="23494"/>
                </a:lnTo>
                <a:lnTo>
                  <a:pt x="205968" y="17805"/>
                </a:lnTo>
                <a:close/>
              </a:path>
              <a:path w="254000" h="255270">
                <a:moveTo>
                  <a:pt x="141802" y="159245"/>
                </a:moveTo>
                <a:lnTo>
                  <a:pt x="128003" y="159245"/>
                </a:lnTo>
                <a:lnTo>
                  <a:pt x="129489" y="160426"/>
                </a:lnTo>
                <a:lnTo>
                  <a:pt x="240220" y="246418"/>
                </a:lnTo>
                <a:lnTo>
                  <a:pt x="253463" y="246418"/>
                </a:lnTo>
                <a:lnTo>
                  <a:pt x="253974" y="244868"/>
                </a:lnTo>
                <a:lnTo>
                  <a:pt x="253987" y="239814"/>
                </a:lnTo>
                <a:lnTo>
                  <a:pt x="245516" y="239814"/>
                </a:lnTo>
                <a:lnTo>
                  <a:pt x="141802" y="159245"/>
                </a:lnTo>
                <a:close/>
              </a:path>
              <a:path w="254000" h="255270">
                <a:moveTo>
                  <a:pt x="130162" y="150202"/>
                </a:moveTo>
                <a:lnTo>
                  <a:pt x="123799" y="150202"/>
                </a:lnTo>
                <a:lnTo>
                  <a:pt x="111661" y="159651"/>
                </a:lnTo>
                <a:lnTo>
                  <a:pt x="8445" y="239814"/>
                </a:lnTo>
                <a:lnTo>
                  <a:pt x="22254" y="239814"/>
                </a:lnTo>
                <a:lnTo>
                  <a:pt x="124434" y="160426"/>
                </a:lnTo>
                <a:lnTo>
                  <a:pt x="125920" y="159245"/>
                </a:lnTo>
                <a:lnTo>
                  <a:pt x="141802" y="159245"/>
                </a:lnTo>
                <a:lnTo>
                  <a:pt x="130162" y="150202"/>
                </a:lnTo>
                <a:close/>
              </a:path>
              <a:path w="254000" h="255270">
                <a:moveTo>
                  <a:pt x="253987" y="104686"/>
                </a:moveTo>
                <a:lnTo>
                  <a:pt x="245516" y="104686"/>
                </a:lnTo>
                <a:lnTo>
                  <a:pt x="245516" y="239814"/>
                </a:lnTo>
                <a:lnTo>
                  <a:pt x="253987" y="239814"/>
                </a:lnTo>
                <a:lnTo>
                  <a:pt x="253987" y="104686"/>
                </a:lnTo>
                <a:close/>
              </a:path>
              <a:path w="254000" h="255270">
                <a:moveTo>
                  <a:pt x="22264" y="104686"/>
                </a:moveTo>
                <a:lnTo>
                  <a:pt x="8445" y="104686"/>
                </a:lnTo>
                <a:lnTo>
                  <a:pt x="79667" y="159981"/>
                </a:lnTo>
                <a:lnTo>
                  <a:pt x="82321" y="159651"/>
                </a:lnTo>
                <a:lnTo>
                  <a:pt x="85191" y="155955"/>
                </a:lnTo>
                <a:lnTo>
                  <a:pt x="84861" y="153301"/>
                </a:lnTo>
                <a:lnTo>
                  <a:pt x="22264" y="104686"/>
                </a:lnTo>
                <a:close/>
              </a:path>
              <a:path w="254000" h="255270">
                <a:moveTo>
                  <a:pt x="225442" y="73990"/>
                </a:moveTo>
                <a:lnTo>
                  <a:pt x="211645" y="73990"/>
                </a:lnTo>
                <a:lnTo>
                  <a:pt x="241426" y="97129"/>
                </a:lnTo>
                <a:lnTo>
                  <a:pt x="170827" y="151968"/>
                </a:lnTo>
                <a:lnTo>
                  <a:pt x="169621" y="152882"/>
                </a:lnTo>
                <a:lnTo>
                  <a:pt x="168986" y="154381"/>
                </a:lnTo>
                <a:lnTo>
                  <a:pt x="169392" y="157403"/>
                </a:lnTo>
                <a:lnTo>
                  <a:pt x="170395" y="158699"/>
                </a:lnTo>
                <a:lnTo>
                  <a:pt x="173215" y="159829"/>
                </a:lnTo>
                <a:lnTo>
                  <a:pt x="174828" y="159600"/>
                </a:lnTo>
                <a:lnTo>
                  <a:pt x="176136" y="158559"/>
                </a:lnTo>
                <a:lnTo>
                  <a:pt x="245516" y="104686"/>
                </a:lnTo>
                <a:lnTo>
                  <a:pt x="253987" y="104686"/>
                </a:lnTo>
                <a:lnTo>
                  <a:pt x="253911" y="97688"/>
                </a:lnTo>
                <a:lnTo>
                  <a:pt x="253847" y="97396"/>
                </a:lnTo>
                <a:lnTo>
                  <a:pt x="253758" y="97129"/>
                </a:lnTo>
                <a:lnTo>
                  <a:pt x="253631" y="96634"/>
                </a:lnTo>
                <a:lnTo>
                  <a:pt x="253403" y="96164"/>
                </a:lnTo>
                <a:lnTo>
                  <a:pt x="253263" y="95948"/>
                </a:lnTo>
                <a:lnTo>
                  <a:pt x="252742" y="95288"/>
                </a:lnTo>
                <a:lnTo>
                  <a:pt x="252477" y="95046"/>
                </a:lnTo>
                <a:lnTo>
                  <a:pt x="225442" y="73990"/>
                </a:lnTo>
                <a:close/>
              </a:path>
              <a:path w="254000" h="255270">
                <a:moveTo>
                  <a:pt x="50787" y="73990"/>
                </a:moveTo>
                <a:lnTo>
                  <a:pt x="42316" y="73990"/>
                </a:lnTo>
                <a:lnTo>
                  <a:pt x="42316" y="109042"/>
                </a:lnTo>
                <a:lnTo>
                  <a:pt x="44208" y="110934"/>
                </a:lnTo>
                <a:lnTo>
                  <a:pt x="48882" y="110934"/>
                </a:lnTo>
                <a:lnTo>
                  <a:pt x="50787" y="109042"/>
                </a:lnTo>
                <a:lnTo>
                  <a:pt x="50787" y="73990"/>
                </a:lnTo>
                <a:close/>
              </a:path>
              <a:path w="254000" h="255270">
                <a:moveTo>
                  <a:pt x="211658" y="26276"/>
                </a:moveTo>
                <a:lnTo>
                  <a:pt x="201295" y="26276"/>
                </a:lnTo>
                <a:lnTo>
                  <a:pt x="203187" y="28168"/>
                </a:lnTo>
                <a:lnTo>
                  <a:pt x="203187" y="109042"/>
                </a:lnTo>
                <a:lnTo>
                  <a:pt x="205079" y="110934"/>
                </a:lnTo>
                <a:lnTo>
                  <a:pt x="209753" y="110934"/>
                </a:lnTo>
                <a:lnTo>
                  <a:pt x="211645" y="109042"/>
                </a:lnTo>
                <a:lnTo>
                  <a:pt x="211645" y="73990"/>
                </a:lnTo>
                <a:lnTo>
                  <a:pt x="225442" y="73990"/>
                </a:lnTo>
                <a:lnTo>
                  <a:pt x="211658" y="63284"/>
                </a:lnTo>
                <a:lnTo>
                  <a:pt x="211658" y="26276"/>
                </a:lnTo>
                <a:close/>
              </a:path>
              <a:path w="254000" h="255270">
                <a:moveTo>
                  <a:pt x="130162" y="0"/>
                </a:moveTo>
                <a:lnTo>
                  <a:pt x="123799" y="0"/>
                </a:lnTo>
                <a:lnTo>
                  <a:pt x="100888" y="17805"/>
                </a:lnTo>
                <a:lnTo>
                  <a:pt x="114706" y="17805"/>
                </a:lnTo>
                <a:lnTo>
                  <a:pt x="124434" y="10223"/>
                </a:lnTo>
                <a:lnTo>
                  <a:pt x="125920" y="9042"/>
                </a:lnTo>
                <a:lnTo>
                  <a:pt x="141797" y="9042"/>
                </a:lnTo>
                <a:lnTo>
                  <a:pt x="130162" y="0"/>
                </a:lnTo>
                <a:close/>
              </a:path>
              <a:path w="254000" h="255270">
                <a:moveTo>
                  <a:pt x="141797" y="9042"/>
                </a:moveTo>
                <a:lnTo>
                  <a:pt x="128003" y="9042"/>
                </a:lnTo>
                <a:lnTo>
                  <a:pt x="129489" y="10223"/>
                </a:lnTo>
                <a:lnTo>
                  <a:pt x="139268" y="17805"/>
                </a:lnTo>
                <a:lnTo>
                  <a:pt x="153073" y="17805"/>
                </a:lnTo>
                <a:lnTo>
                  <a:pt x="141797" y="9042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760004" y="3364763"/>
            <a:ext cx="101625" cy="1016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693329" y="4935778"/>
            <a:ext cx="254000" cy="222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00" y="7048913"/>
            <a:ext cx="1481206" cy="390112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46" y="428625"/>
            <a:ext cx="1258454" cy="1066800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5727700" y="418207"/>
            <a:ext cx="2667000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Contato</a:t>
            </a:r>
          </a:p>
          <a:p>
            <a:pPr algn="ctr"/>
            <a:endParaRPr lang="en-US" sz="32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/>
          <p:cNvSpPr txBox="1"/>
          <p:nvPr/>
        </p:nvSpPr>
        <p:spPr>
          <a:xfrm>
            <a:off x="546100" y="574278"/>
            <a:ext cx="4495800" cy="59349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pt-BR" sz="1200" dirty="0"/>
              <a:t>A</a:t>
            </a:r>
            <a:r>
              <a:rPr lang="pt-BR" sz="1200" b="1" dirty="0"/>
              <a:t> Gestar</a:t>
            </a:r>
            <a:r>
              <a:rPr lang="pt-BR" sz="1200" dirty="0"/>
              <a:t>, é uma empresa de gestão em </a:t>
            </a:r>
            <a:r>
              <a:rPr lang="pt-BR" sz="1200" dirty="0" smtClean="0"/>
              <a:t>saúde e  benef</a:t>
            </a:r>
            <a:r>
              <a:rPr lang="en-US" sz="1200" dirty="0" smtClean="0"/>
              <a:t>ícios</a:t>
            </a:r>
            <a:r>
              <a:rPr lang="pt-BR" sz="1200" dirty="0"/>
              <a:t> </a:t>
            </a:r>
            <a:r>
              <a:rPr lang="pt-BR" sz="1200" dirty="0" smtClean="0"/>
              <a:t> situada em Londrina</a:t>
            </a:r>
            <a:r>
              <a:rPr lang="en-US" sz="1200" dirty="0" smtClean="0"/>
              <a:t>/Pr </a:t>
            </a:r>
            <a:r>
              <a:rPr lang="pt-BR" sz="1200" dirty="0" smtClean="0"/>
              <a:t>que </a:t>
            </a:r>
            <a:r>
              <a:rPr lang="pt-BR" sz="1200" dirty="0"/>
              <a:t>administra o </a:t>
            </a:r>
            <a:r>
              <a:rPr lang="pt-BR" sz="1200" dirty="0" smtClean="0"/>
              <a:t>SB Life,  o sistema mais completo de benefícios muito </a:t>
            </a:r>
            <a:r>
              <a:rPr lang="pt-BR" sz="1200" dirty="0"/>
              <a:t>superior ao que é oferecido no mercado, com </a:t>
            </a:r>
            <a:r>
              <a:rPr lang="pt-BR" sz="1200" dirty="0" smtClean="0"/>
              <a:t>preços </a:t>
            </a:r>
            <a:r>
              <a:rPr lang="pt-BR" sz="1200" dirty="0"/>
              <a:t>extremamente  competitivos.</a:t>
            </a:r>
          </a:p>
          <a:p>
            <a:endParaRPr lang="pt-BR" sz="1200" dirty="0"/>
          </a:p>
          <a:p>
            <a:r>
              <a:rPr lang="pt-BR" sz="1200" dirty="0"/>
              <a:t>Os serviços </a:t>
            </a:r>
            <a:r>
              <a:rPr lang="pt-BR" sz="1200" dirty="0" smtClean="0"/>
              <a:t>oferecidos:</a:t>
            </a:r>
            <a:endParaRPr lang="pt-BR" sz="1200" dirty="0"/>
          </a:p>
          <a:p>
            <a:pPr marL="228600" indent="-228600">
              <a:buFont typeface="+mj-lt"/>
              <a:buAutoNum type="arabicPeriod"/>
            </a:pPr>
            <a:r>
              <a:rPr lang="pt-BR" sz="1200" dirty="0"/>
              <a:t>Acesso a </a:t>
            </a:r>
            <a:r>
              <a:rPr lang="pt-BR" sz="1200" dirty="0" smtClean="0"/>
              <a:t>completo serviços na </a:t>
            </a:r>
            <a:r>
              <a:rPr lang="pt-BR" sz="1200" dirty="0"/>
              <a:t>área de saúde com valores acessíveis, onde temos unidades própria e rede credenciada de médicos</a:t>
            </a:r>
            <a:r>
              <a:rPr lang="pt-BR" sz="1200" dirty="0" smtClean="0"/>
              <a:t>, dentistas, </a:t>
            </a:r>
            <a:r>
              <a:rPr lang="pt-BR" sz="1200" dirty="0"/>
              <a:t>clinicas, hospitais e laboratórios COM COBERTURA NACIONAL;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err="1" smtClean="0"/>
              <a:t>SisClin</a:t>
            </a:r>
            <a:r>
              <a:rPr lang="en-US" sz="1200" dirty="0" smtClean="0"/>
              <a:t> </a:t>
            </a:r>
            <a:r>
              <a:rPr lang="en-US" sz="1200" dirty="0"/>
              <a:t>Home</a:t>
            </a:r>
            <a:r>
              <a:rPr lang="en-US" sz="1200" dirty="0" smtClean="0"/>
              <a:t>, </a:t>
            </a:r>
            <a:r>
              <a:rPr lang="en-US" sz="1200" dirty="0"/>
              <a:t>atendimento e remoção em residências e empresas, contando com UTI Móvel aos </a:t>
            </a:r>
            <a:r>
              <a:rPr lang="en-US" sz="1200" dirty="0" smtClean="0"/>
              <a:t>usuários SB Life;</a:t>
            </a:r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SisClin MedWork, Medicina Ocupacional com planos empresariais e valores diferenciado para empresas com benefícios </a:t>
            </a:r>
            <a:r>
              <a:rPr lang="en-US" sz="1200" dirty="0" smtClean="0"/>
              <a:t>SB Life, </a:t>
            </a:r>
            <a:r>
              <a:rPr lang="en-US" sz="1200" dirty="0"/>
              <a:t>COM COBERTURA NACIONAL;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Várias </a:t>
            </a:r>
            <a:r>
              <a:rPr lang="en-US" sz="1200" dirty="0"/>
              <a:t>modalidades de </a:t>
            </a:r>
            <a:r>
              <a:rPr lang="en-US" sz="1200" dirty="0" smtClean="0"/>
              <a:t>seguros e serviços, </a:t>
            </a:r>
            <a:r>
              <a:rPr lang="en-US" sz="1200" dirty="0"/>
              <a:t>COM COBERTURA NACIONAL</a:t>
            </a:r>
            <a:r>
              <a:rPr lang="en-US" sz="1200" dirty="0" smtClean="0"/>
              <a:t>, ofertado </a:t>
            </a:r>
            <a:r>
              <a:rPr lang="en-US" sz="1200" dirty="0"/>
              <a:t>aos </a:t>
            </a:r>
            <a:r>
              <a:rPr lang="en-US" sz="1200" dirty="0" smtClean="0"/>
              <a:t>usuários </a:t>
            </a:r>
            <a:r>
              <a:rPr lang="en-US" sz="1200" dirty="0"/>
              <a:t>do </a:t>
            </a:r>
            <a:r>
              <a:rPr lang="en-US" sz="1200" dirty="0" smtClean="0"/>
              <a:t>SB Life: SEGURO </a:t>
            </a:r>
            <a:r>
              <a:rPr lang="en-US" sz="1200" dirty="0"/>
              <a:t>MORTE ACIDENTAL, </a:t>
            </a:r>
            <a:r>
              <a:rPr lang="en-US" sz="1200" dirty="0" smtClean="0"/>
              <a:t>DIÁRIA DE INCAPACIDADE TEMPORÁRIA </a:t>
            </a:r>
            <a:r>
              <a:rPr lang="en-US" sz="1200" dirty="0"/>
              <a:t>POR </a:t>
            </a:r>
            <a:r>
              <a:rPr lang="en-US" sz="1200" dirty="0" smtClean="0"/>
              <a:t>30 DIAS </a:t>
            </a:r>
            <a:r>
              <a:rPr lang="en-US" sz="1200" dirty="0"/>
              <a:t>DE AFASTAMENTO </a:t>
            </a:r>
            <a:r>
              <a:rPr lang="en-US" sz="1200" dirty="0" smtClean="0"/>
              <a:t>POR </a:t>
            </a:r>
            <a:r>
              <a:rPr lang="en-US" sz="1200" dirty="0"/>
              <a:t>ACIDENTE, </a:t>
            </a:r>
            <a:r>
              <a:rPr lang="en-US" sz="1200" dirty="0" smtClean="0"/>
              <a:t>SOCORRO AUTOMÓVEIS, ASSISTÊNCIA RESIDENCIAL e ASSISTÊNCIA PET;</a:t>
            </a:r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Assistência funeral completa </a:t>
            </a:r>
            <a:r>
              <a:rPr lang="en-US" sz="1200" dirty="0" smtClean="0"/>
              <a:t> </a:t>
            </a:r>
            <a:r>
              <a:rPr lang="en-US" sz="1200" dirty="0"/>
              <a:t>para o titular e dependentes </a:t>
            </a:r>
            <a:r>
              <a:rPr lang="en-US" sz="1200" dirty="0" smtClean="0"/>
              <a:t>legais;</a:t>
            </a:r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Acesso com desconto a mais de 9.500 farmácias </a:t>
            </a:r>
            <a:r>
              <a:rPr lang="pt-BR" sz="1200" dirty="0"/>
              <a:t>COM COBERTURA </a:t>
            </a:r>
            <a:r>
              <a:rPr lang="pt-BR" sz="1200" dirty="0" smtClean="0"/>
              <a:t>NACIONAL;</a:t>
            </a:r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SB Life </a:t>
            </a:r>
            <a:r>
              <a:rPr lang="en-US" sz="1200" dirty="0"/>
              <a:t>Card, é um cartão de benefícios com ampla rede credenciada </a:t>
            </a:r>
            <a:r>
              <a:rPr lang="pt-BR" sz="1200" dirty="0"/>
              <a:t>COM COBERTURA NACIONAL</a:t>
            </a:r>
            <a:r>
              <a:rPr lang="en-US" sz="1200" dirty="0"/>
              <a:t>, incluindo lojas, conveniências, óticas, Shoppings e grandes redes de mercado, farmácias e postos de combustíveis, além de diversos outros serviços inclusos no mesmo cartão. Neste produto, também temos CARTÃO </a:t>
            </a:r>
            <a:r>
              <a:rPr lang="en-US" sz="1200" dirty="0" smtClean="0"/>
              <a:t>ALIMENTAÇÃO, REFEIÇÃO e COMBUSTÍVEIS;</a:t>
            </a:r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Sorteios mensais </a:t>
            </a:r>
            <a:r>
              <a:rPr lang="en-US" sz="1200" dirty="0" smtClean="0"/>
              <a:t>de até R$5.000,00</a:t>
            </a:r>
            <a:r>
              <a:rPr lang="en-US" sz="1200" dirty="0"/>
              <a:t>;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SB Life </a:t>
            </a:r>
            <a:r>
              <a:rPr lang="en-US" sz="1200" dirty="0"/>
              <a:t>Edu, acesso </a:t>
            </a:r>
            <a:r>
              <a:rPr lang="en-US" sz="1200" dirty="0" smtClean="0"/>
              <a:t>aos </a:t>
            </a:r>
            <a:r>
              <a:rPr lang="en-US" sz="1200" dirty="0"/>
              <a:t>mais </a:t>
            </a:r>
            <a:r>
              <a:rPr lang="en-US" sz="1200" dirty="0" smtClean="0"/>
              <a:t>variados cursos EaD.</a:t>
            </a:r>
            <a:endParaRPr lang="en-US" sz="1200" dirty="0"/>
          </a:p>
          <a:p>
            <a:pPr marL="12700" marR="145415">
              <a:lnSpc>
                <a:spcPct val="100000"/>
              </a:lnSpc>
              <a:spcBef>
                <a:spcPts val="100"/>
              </a:spcBef>
            </a:pPr>
            <a:endParaRPr lang="en-US" sz="1200" b="1" spc="-10" dirty="0" smtClean="0">
              <a:latin typeface="Arial"/>
              <a:cs typeface="Arial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00" y="1504950"/>
            <a:ext cx="3548297" cy="235267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00" y="7048913"/>
            <a:ext cx="1481206" cy="390112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5270500" y="510540"/>
            <a:ext cx="3124200" cy="98488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 smtClean="0">
                <a:solidFill>
                  <a:schemeClr val="bg1"/>
                </a:solidFill>
              </a:rPr>
              <a:t>SB Life e Múltiplos </a:t>
            </a:r>
            <a:r>
              <a:rPr lang="en-US" sz="2900" b="1" dirty="0">
                <a:solidFill>
                  <a:schemeClr val="bg1"/>
                </a:solidFill>
              </a:rPr>
              <a:t>B</a:t>
            </a:r>
            <a:r>
              <a:rPr lang="en-US" sz="2900" b="1" dirty="0" smtClean="0">
                <a:solidFill>
                  <a:schemeClr val="bg1"/>
                </a:solidFill>
              </a:rPr>
              <a:t>enefícios</a:t>
            </a:r>
            <a:endParaRPr lang="pt-BR" sz="2900" b="1" dirty="0">
              <a:solidFill>
                <a:schemeClr val="bg1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46" y="428625"/>
            <a:ext cx="1258454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8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41000" r="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47321" y="2273300"/>
            <a:ext cx="4347210" cy="1431925"/>
          </a:xfrm>
          <a:custGeom>
            <a:avLst/>
            <a:gdLst/>
            <a:ahLst/>
            <a:cxnLst/>
            <a:rect l="l" t="t" r="r" b="b"/>
            <a:pathLst>
              <a:path w="4347209" h="1431925">
                <a:moveTo>
                  <a:pt x="0" y="1431594"/>
                </a:moveTo>
                <a:lnTo>
                  <a:pt x="4347070" y="1431594"/>
                </a:lnTo>
                <a:lnTo>
                  <a:pt x="4347070" y="0"/>
                </a:lnTo>
                <a:lnTo>
                  <a:pt x="0" y="0"/>
                </a:lnTo>
                <a:lnTo>
                  <a:pt x="0" y="1431594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93700" y="2138997"/>
            <a:ext cx="4110520" cy="1631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947321" y="3715079"/>
            <a:ext cx="4347210" cy="1661160"/>
          </a:xfrm>
          <a:custGeom>
            <a:avLst/>
            <a:gdLst/>
            <a:ahLst/>
            <a:cxnLst/>
            <a:rect l="l" t="t" r="r" b="b"/>
            <a:pathLst>
              <a:path w="4347209" h="1661160">
                <a:moveTo>
                  <a:pt x="0" y="1660804"/>
                </a:moveTo>
                <a:lnTo>
                  <a:pt x="4347070" y="1660804"/>
                </a:lnTo>
                <a:lnTo>
                  <a:pt x="4347070" y="0"/>
                </a:lnTo>
                <a:lnTo>
                  <a:pt x="0" y="0"/>
                </a:lnTo>
                <a:lnTo>
                  <a:pt x="0" y="1660804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6067755" y="1724025"/>
            <a:ext cx="4110520" cy="1631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947321" y="5375884"/>
            <a:ext cx="4347210" cy="1870075"/>
          </a:xfrm>
          <a:custGeom>
            <a:avLst/>
            <a:gdLst/>
            <a:ahLst/>
            <a:cxnLst/>
            <a:rect l="l" t="t" r="r" b="b"/>
            <a:pathLst>
              <a:path w="4347209" h="1870075">
                <a:moveTo>
                  <a:pt x="0" y="0"/>
                </a:moveTo>
                <a:lnTo>
                  <a:pt x="4347070" y="0"/>
                </a:lnTo>
                <a:lnTo>
                  <a:pt x="4347070" y="1869922"/>
                </a:lnTo>
                <a:lnTo>
                  <a:pt x="0" y="18699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5947321" y="413562"/>
            <a:ext cx="4347210" cy="1870075"/>
          </a:xfrm>
          <a:custGeom>
            <a:avLst/>
            <a:gdLst/>
            <a:ahLst/>
            <a:cxnLst/>
            <a:rect l="l" t="t" r="r" b="b"/>
            <a:pathLst>
              <a:path w="4347209" h="1870075">
                <a:moveTo>
                  <a:pt x="0" y="0"/>
                </a:moveTo>
                <a:lnTo>
                  <a:pt x="4347070" y="0"/>
                </a:lnTo>
                <a:lnTo>
                  <a:pt x="4347070" y="1869922"/>
                </a:lnTo>
                <a:lnTo>
                  <a:pt x="0" y="18699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dirty="0">
              <a:solidFill>
                <a:schemeClr val="accent1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3700" y="507402"/>
            <a:ext cx="4110520" cy="1631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469900" y="553085"/>
            <a:ext cx="561975" cy="561340"/>
          </a:xfrm>
          <a:custGeom>
            <a:avLst/>
            <a:gdLst/>
            <a:ahLst/>
            <a:cxnLst/>
            <a:rect l="l" t="t" r="r" b="b"/>
            <a:pathLst>
              <a:path w="561975" h="561340">
                <a:moveTo>
                  <a:pt x="272297" y="0"/>
                </a:moveTo>
                <a:lnTo>
                  <a:pt x="229298" y="4610"/>
                </a:lnTo>
                <a:lnTo>
                  <a:pt x="164699" y="24839"/>
                </a:lnTo>
                <a:lnTo>
                  <a:pt x="125720" y="46308"/>
                </a:lnTo>
                <a:lnTo>
                  <a:pt x="91208" y="73195"/>
                </a:lnTo>
                <a:lnTo>
                  <a:pt x="61573" y="104791"/>
                </a:lnTo>
                <a:lnTo>
                  <a:pt x="37225" y="140385"/>
                </a:lnTo>
                <a:lnTo>
                  <a:pt x="18573" y="179268"/>
                </a:lnTo>
                <a:lnTo>
                  <a:pt x="6028" y="220730"/>
                </a:lnTo>
                <a:lnTo>
                  <a:pt x="0" y="264061"/>
                </a:lnTo>
                <a:lnTo>
                  <a:pt x="898" y="308552"/>
                </a:lnTo>
                <a:lnTo>
                  <a:pt x="9132" y="353491"/>
                </a:lnTo>
                <a:lnTo>
                  <a:pt x="24473" y="396523"/>
                </a:lnTo>
                <a:lnTo>
                  <a:pt x="45941" y="435499"/>
                </a:lnTo>
                <a:lnTo>
                  <a:pt x="72829" y="470009"/>
                </a:lnTo>
                <a:lnTo>
                  <a:pt x="104424" y="499643"/>
                </a:lnTo>
                <a:lnTo>
                  <a:pt x="140019" y="523990"/>
                </a:lnTo>
                <a:lnTo>
                  <a:pt x="178902" y="542641"/>
                </a:lnTo>
                <a:lnTo>
                  <a:pt x="220364" y="555186"/>
                </a:lnTo>
                <a:lnTo>
                  <a:pt x="263695" y="561214"/>
                </a:lnTo>
                <a:lnTo>
                  <a:pt x="308185" y="560316"/>
                </a:lnTo>
                <a:lnTo>
                  <a:pt x="353125" y="552081"/>
                </a:lnTo>
                <a:lnTo>
                  <a:pt x="397562" y="536105"/>
                </a:lnTo>
                <a:lnTo>
                  <a:pt x="437645" y="513597"/>
                </a:lnTo>
                <a:lnTo>
                  <a:pt x="472920" y="485345"/>
                </a:lnTo>
                <a:lnTo>
                  <a:pt x="502934" y="452134"/>
                </a:lnTo>
                <a:lnTo>
                  <a:pt x="527233" y="414748"/>
                </a:lnTo>
                <a:lnTo>
                  <a:pt x="545363" y="373975"/>
                </a:lnTo>
                <a:lnTo>
                  <a:pt x="556871" y="330599"/>
                </a:lnTo>
                <a:lnTo>
                  <a:pt x="561303" y="285406"/>
                </a:lnTo>
                <a:lnTo>
                  <a:pt x="561659" y="285406"/>
                </a:lnTo>
                <a:lnTo>
                  <a:pt x="561659" y="190"/>
                </a:lnTo>
                <a:lnTo>
                  <a:pt x="293574" y="190"/>
                </a:lnTo>
                <a:lnTo>
                  <a:pt x="272297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9900" y="2229485"/>
            <a:ext cx="561975" cy="561340"/>
          </a:xfrm>
          <a:custGeom>
            <a:avLst/>
            <a:gdLst/>
            <a:ahLst/>
            <a:cxnLst/>
            <a:rect l="l" t="t" r="r" b="b"/>
            <a:pathLst>
              <a:path w="561975" h="561339">
                <a:moveTo>
                  <a:pt x="272297" y="0"/>
                </a:moveTo>
                <a:lnTo>
                  <a:pt x="229298" y="4610"/>
                </a:lnTo>
                <a:lnTo>
                  <a:pt x="164699" y="24839"/>
                </a:lnTo>
                <a:lnTo>
                  <a:pt x="125720" y="46308"/>
                </a:lnTo>
                <a:lnTo>
                  <a:pt x="91208" y="73195"/>
                </a:lnTo>
                <a:lnTo>
                  <a:pt x="61573" y="104791"/>
                </a:lnTo>
                <a:lnTo>
                  <a:pt x="37225" y="140385"/>
                </a:lnTo>
                <a:lnTo>
                  <a:pt x="18573" y="179268"/>
                </a:lnTo>
                <a:lnTo>
                  <a:pt x="6028" y="220730"/>
                </a:lnTo>
                <a:lnTo>
                  <a:pt x="0" y="264061"/>
                </a:lnTo>
                <a:lnTo>
                  <a:pt x="898" y="308552"/>
                </a:lnTo>
                <a:lnTo>
                  <a:pt x="9132" y="353491"/>
                </a:lnTo>
                <a:lnTo>
                  <a:pt x="24473" y="396523"/>
                </a:lnTo>
                <a:lnTo>
                  <a:pt x="45941" y="435499"/>
                </a:lnTo>
                <a:lnTo>
                  <a:pt x="72829" y="470009"/>
                </a:lnTo>
                <a:lnTo>
                  <a:pt x="104424" y="499643"/>
                </a:lnTo>
                <a:lnTo>
                  <a:pt x="140019" y="523990"/>
                </a:lnTo>
                <a:lnTo>
                  <a:pt x="178902" y="542641"/>
                </a:lnTo>
                <a:lnTo>
                  <a:pt x="220364" y="555186"/>
                </a:lnTo>
                <a:lnTo>
                  <a:pt x="263695" y="561214"/>
                </a:lnTo>
                <a:lnTo>
                  <a:pt x="308185" y="560316"/>
                </a:lnTo>
                <a:lnTo>
                  <a:pt x="353125" y="552081"/>
                </a:lnTo>
                <a:lnTo>
                  <a:pt x="397562" y="536105"/>
                </a:lnTo>
                <a:lnTo>
                  <a:pt x="437645" y="513597"/>
                </a:lnTo>
                <a:lnTo>
                  <a:pt x="472920" y="485345"/>
                </a:lnTo>
                <a:lnTo>
                  <a:pt x="502934" y="452134"/>
                </a:lnTo>
                <a:lnTo>
                  <a:pt x="527233" y="414748"/>
                </a:lnTo>
                <a:lnTo>
                  <a:pt x="545363" y="373975"/>
                </a:lnTo>
                <a:lnTo>
                  <a:pt x="556871" y="330599"/>
                </a:lnTo>
                <a:lnTo>
                  <a:pt x="561303" y="285406"/>
                </a:lnTo>
                <a:lnTo>
                  <a:pt x="561659" y="285406"/>
                </a:lnTo>
                <a:lnTo>
                  <a:pt x="561659" y="190"/>
                </a:lnTo>
                <a:lnTo>
                  <a:pt x="293574" y="190"/>
                </a:lnTo>
                <a:lnTo>
                  <a:pt x="272297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6108700" y="1800225"/>
            <a:ext cx="561975" cy="561340"/>
          </a:xfrm>
          <a:custGeom>
            <a:avLst/>
            <a:gdLst/>
            <a:ahLst/>
            <a:cxnLst/>
            <a:rect l="l" t="t" r="r" b="b"/>
            <a:pathLst>
              <a:path w="561975" h="561339">
                <a:moveTo>
                  <a:pt x="272295" y="0"/>
                </a:moveTo>
                <a:lnTo>
                  <a:pt x="229297" y="4615"/>
                </a:lnTo>
                <a:lnTo>
                  <a:pt x="164701" y="24852"/>
                </a:lnTo>
                <a:lnTo>
                  <a:pt x="125724" y="46320"/>
                </a:lnTo>
                <a:lnTo>
                  <a:pt x="91213" y="73207"/>
                </a:lnTo>
                <a:lnTo>
                  <a:pt x="61577" y="104802"/>
                </a:lnTo>
                <a:lnTo>
                  <a:pt x="37228" y="140396"/>
                </a:lnTo>
                <a:lnTo>
                  <a:pt x="18575" y="179278"/>
                </a:lnTo>
                <a:lnTo>
                  <a:pt x="6029" y="220738"/>
                </a:lnTo>
                <a:lnTo>
                  <a:pt x="0" y="264067"/>
                </a:lnTo>
                <a:lnTo>
                  <a:pt x="897" y="308555"/>
                </a:lnTo>
                <a:lnTo>
                  <a:pt x="9131" y="353491"/>
                </a:lnTo>
                <a:lnTo>
                  <a:pt x="24471" y="396526"/>
                </a:lnTo>
                <a:lnTo>
                  <a:pt x="45940" y="435504"/>
                </a:lnTo>
                <a:lnTo>
                  <a:pt x="72827" y="470015"/>
                </a:lnTo>
                <a:lnTo>
                  <a:pt x="104423" y="499649"/>
                </a:lnTo>
                <a:lnTo>
                  <a:pt x="140017" y="523996"/>
                </a:lnTo>
                <a:lnTo>
                  <a:pt x="178900" y="542647"/>
                </a:lnTo>
                <a:lnTo>
                  <a:pt x="220362" y="555192"/>
                </a:lnTo>
                <a:lnTo>
                  <a:pt x="263694" y="561221"/>
                </a:lnTo>
                <a:lnTo>
                  <a:pt x="308184" y="560325"/>
                </a:lnTo>
                <a:lnTo>
                  <a:pt x="353123" y="552094"/>
                </a:lnTo>
                <a:lnTo>
                  <a:pt x="397560" y="536113"/>
                </a:lnTo>
                <a:lnTo>
                  <a:pt x="437643" y="513605"/>
                </a:lnTo>
                <a:lnTo>
                  <a:pt x="472919" y="485352"/>
                </a:lnTo>
                <a:lnTo>
                  <a:pt x="502933" y="452141"/>
                </a:lnTo>
                <a:lnTo>
                  <a:pt x="527231" y="414757"/>
                </a:lnTo>
                <a:lnTo>
                  <a:pt x="545362" y="373986"/>
                </a:lnTo>
                <a:lnTo>
                  <a:pt x="556870" y="330611"/>
                </a:lnTo>
                <a:lnTo>
                  <a:pt x="561302" y="285419"/>
                </a:lnTo>
                <a:lnTo>
                  <a:pt x="561657" y="285419"/>
                </a:lnTo>
                <a:lnTo>
                  <a:pt x="561657" y="190"/>
                </a:lnTo>
                <a:lnTo>
                  <a:pt x="293573" y="190"/>
                </a:lnTo>
                <a:lnTo>
                  <a:pt x="272295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384300" y="817650"/>
            <a:ext cx="2590800" cy="6015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R="5080" algn="ctr">
              <a:lnSpc>
                <a:spcPct val="104600"/>
              </a:lnSpc>
              <a:spcBef>
                <a:spcPts val="55"/>
              </a:spcBef>
            </a:pPr>
            <a:r>
              <a:rPr lang="en-US" sz="1200" b="1" spc="-45" dirty="0" smtClean="0">
                <a:solidFill>
                  <a:srgbClr val="323232"/>
                </a:solidFill>
                <a:latin typeface="Arial"/>
                <a:cs typeface="Arial"/>
              </a:rPr>
              <a:t>CLÍNICO GERAL E ESPECIALISTAS</a:t>
            </a:r>
          </a:p>
          <a:p>
            <a:pPr marR="5080" algn="ctr">
              <a:lnSpc>
                <a:spcPct val="104600"/>
              </a:lnSpc>
              <a:spcBef>
                <a:spcPts val="55"/>
              </a:spcBef>
            </a:pPr>
            <a:r>
              <a:rPr lang="en-US" sz="1200" spc="-30" dirty="0" smtClean="0">
                <a:solidFill>
                  <a:srgbClr val="323232"/>
                </a:solidFill>
                <a:latin typeface="Arial"/>
                <a:cs typeface="Arial"/>
              </a:rPr>
              <a:t>CONSULTAS </a:t>
            </a:r>
            <a:r>
              <a:rPr sz="1200" spc="-30" dirty="0" smtClean="0">
                <a:solidFill>
                  <a:srgbClr val="323232"/>
                </a:solidFill>
                <a:latin typeface="Arial"/>
                <a:cs typeface="Arial"/>
              </a:rPr>
              <a:t>COM </a:t>
            </a:r>
            <a:r>
              <a:rPr sz="1200" spc="-80" dirty="0">
                <a:solidFill>
                  <a:srgbClr val="323232"/>
                </a:solidFill>
                <a:latin typeface="Arial"/>
                <a:cs typeface="Arial"/>
              </a:rPr>
              <a:t>PREÇOS</a:t>
            </a:r>
            <a:r>
              <a:rPr sz="1200" spc="-95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en-US" sz="1200" spc="-55" dirty="0" smtClean="0">
                <a:solidFill>
                  <a:srgbClr val="323232"/>
                </a:solidFill>
                <a:latin typeface="Arial"/>
                <a:cs typeface="Arial"/>
              </a:rPr>
              <a:t>DIFERENCIADO EM TODO BRASIL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5945" y="662305"/>
            <a:ext cx="351155" cy="375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300" b="1" spc="50" dirty="0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57124" y="2460066"/>
            <a:ext cx="2589376" cy="829458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R="5080" algn="ctr">
              <a:lnSpc>
                <a:spcPct val="104600"/>
              </a:lnSpc>
              <a:spcBef>
                <a:spcPts val="55"/>
              </a:spcBef>
            </a:pPr>
            <a:r>
              <a:rPr lang="en-US" sz="1200" b="1" dirty="0" smtClean="0">
                <a:latin typeface="Arial"/>
                <a:cs typeface="Arial"/>
              </a:rPr>
              <a:t>CLÍNICAS E HOSPITAIS</a:t>
            </a:r>
            <a:endParaRPr lang="pt-BR" sz="1200" b="1" dirty="0">
              <a:latin typeface="Arial"/>
              <a:cs typeface="Arial"/>
            </a:endParaRPr>
          </a:p>
          <a:p>
            <a:pPr marR="5080" algn="ctr">
              <a:lnSpc>
                <a:spcPct val="104600"/>
              </a:lnSpc>
              <a:spcBef>
                <a:spcPts val="55"/>
              </a:spcBef>
            </a:pPr>
            <a:r>
              <a:rPr lang="pt-BR" sz="1200" spc="-80" dirty="0" smtClean="0">
                <a:solidFill>
                  <a:srgbClr val="323232"/>
                </a:solidFill>
                <a:latin typeface="Arial"/>
                <a:cs typeface="Arial"/>
              </a:rPr>
              <a:t>COM TABELA PRÓPRIA E PREÇOS</a:t>
            </a:r>
            <a:r>
              <a:rPr lang="pt-BR" sz="1200" spc="-95" dirty="0" smtClean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pt-BR" sz="1200" spc="-55" dirty="0" smtClean="0">
                <a:solidFill>
                  <a:srgbClr val="323232"/>
                </a:solidFill>
                <a:latin typeface="Arial"/>
                <a:cs typeface="Arial"/>
              </a:rPr>
              <a:t>DIFERENCIADO</a:t>
            </a:r>
          </a:p>
          <a:p>
            <a:pPr marR="5080" algn="ctr">
              <a:lnSpc>
                <a:spcPct val="104600"/>
              </a:lnSpc>
              <a:spcBef>
                <a:spcPts val="55"/>
              </a:spcBef>
            </a:pPr>
            <a:r>
              <a:rPr lang="pt-BR" sz="1200" spc="-55" dirty="0" smtClean="0">
                <a:solidFill>
                  <a:srgbClr val="323232"/>
                </a:solidFill>
                <a:latin typeface="Arial"/>
                <a:cs typeface="Arial"/>
              </a:rPr>
              <a:t> EM TODO BRASIL</a:t>
            </a:r>
            <a:endParaRPr lang="pt-BR" sz="12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5945" y="2338705"/>
            <a:ext cx="351155" cy="375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300" b="1" spc="50" dirty="0">
                <a:solidFill>
                  <a:srgbClr val="FFFFFF"/>
                </a:solidFill>
                <a:latin typeface="Arial"/>
                <a:cs typeface="Arial"/>
              </a:rPr>
              <a:t>02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14745" y="1881505"/>
            <a:ext cx="351155" cy="375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300" b="1" spc="50" dirty="0">
                <a:solidFill>
                  <a:srgbClr val="FFFFFF"/>
                </a:solidFill>
                <a:latin typeface="Arial"/>
                <a:cs typeface="Arial"/>
              </a:rPr>
              <a:t>03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75500" y="1858645"/>
            <a:ext cx="2490634" cy="13131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R="5080" algn="ctr">
              <a:lnSpc>
                <a:spcPts val="1570"/>
              </a:lnSpc>
              <a:spcBef>
                <a:spcPts val="220"/>
              </a:spcBef>
            </a:pPr>
            <a:r>
              <a:rPr lang="en-US" sz="1200" b="1" spc="-30" dirty="0" smtClean="0">
                <a:solidFill>
                  <a:srgbClr val="323232"/>
                </a:solidFill>
                <a:latin typeface="Arial"/>
                <a:cs typeface="Arial"/>
              </a:rPr>
              <a:t>LABORATÓRIOS, </a:t>
            </a:r>
            <a:r>
              <a:rPr sz="1200" b="1" spc="-30" dirty="0" smtClean="0">
                <a:solidFill>
                  <a:srgbClr val="323232"/>
                </a:solidFill>
                <a:latin typeface="Arial"/>
                <a:cs typeface="Arial"/>
              </a:rPr>
              <a:t>CLÍNICA </a:t>
            </a:r>
            <a:r>
              <a:rPr lang="pt-BR" sz="1200" b="1" spc="-25" dirty="0" smtClean="0">
                <a:solidFill>
                  <a:srgbClr val="323232"/>
                </a:solidFill>
                <a:latin typeface="Arial"/>
                <a:cs typeface="Arial"/>
              </a:rPr>
              <a:t>FISIOTERAPIA,</a:t>
            </a:r>
            <a:r>
              <a:rPr lang="pt-BR" sz="1200" b="1" spc="-120" dirty="0" smtClean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pt-BR" sz="1200" b="1" spc="-45" dirty="0" smtClean="0">
                <a:solidFill>
                  <a:srgbClr val="323232"/>
                </a:solidFill>
                <a:latin typeface="Arial"/>
                <a:cs typeface="Arial"/>
              </a:rPr>
              <a:t>PSICOLOGIA E  NUTRIÇÃO</a:t>
            </a:r>
            <a:endParaRPr lang="pt-BR" sz="1200" b="1" spc="-35" dirty="0" smtClean="0">
              <a:solidFill>
                <a:srgbClr val="323232"/>
              </a:solidFill>
              <a:latin typeface="Arial"/>
              <a:cs typeface="Arial"/>
            </a:endParaRPr>
          </a:p>
          <a:p>
            <a:pPr marR="5080" algn="ctr">
              <a:lnSpc>
                <a:spcPts val="1570"/>
              </a:lnSpc>
              <a:spcBef>
                <a:spcPts val="220"/>
              </a:spcBef>
            </a:pPr>
            <a:r>
              <a:rPr lang="pt-BR" sz="1100" spc="-30" dirty="0" smtClean="0">
                <a:solidFill>
                  <a:srgbClr val="323232"/>
                </a:solidFill>
                <a:latin typeface="Arial"/>
                <a:cs typeface="Arial"/>
              </a:rPr>
              <a:t>COM </a:t>
            </a:r>
            <a:r>
              <a:rPr lang="pt-BR" sz="1100" spc="-65" dirty="0" smtClean="0">
                <a:solidFill>
                  <a:srgbClr val="323232"/>
                </a:solidFill>
                <a:latin typeface="Arial"/>
                <a:cs typeface="Arial"/>
              </a:rPr>
              <a:t>PREÇOS</a:t>
            </a:r>
            <a:r>
              <a:rPr lang="pt-BR" sz="1100" spc="-45" dirty="0" smtClean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pt-BR" sz="1100" spc="-60" dirty="0" smtClean="0">
                <a:solidFill>
                  <a:srgbClr val="323232"/>
                </a:solidFill>
                <a:latin typeface="Arial"/>
                <a:cs typeface="Arial"/>
              </a:rPr>
              <a:t>DIFERENCIADOS E ATENDIMENTO EM TODO BRASIL</a:t>
            </a:r>
            <a:endParaRPr lang="pt-BR" sz="1100" dirty="0" smtClean="0">
              <a:latin typeface="Arial"/>
              <a:cs typeface="Arial"/>
            </a:endParaRPr>
          </a:p>
          <a:p>
            <a:pPr marR="5080">
              <a:lnSpc>
                <a:spcPts val="1570"/>
              </a:lnSpc>
              <a:spcBef>
                <a:spcPts val="220"/>
              </a:spcBef>
            </a:pPr>
            <a:endParaRPr lang="pt-BR" sz="1350" dirty="0">
              <a:latin typeface="Arial"/>
              <a:cs typeface="Arial"/>
            </a:endParaRPr>
          </a:p>
        </p:txBody>
      </p:sp>
      <p:sp>
        <p:nvSpPr>
          <p:cNvPr id="25" name="object 7"/>
          <p:cNvSpPr/>
          <p:nvPr/>
        </p:nvSpPr>
        <p:spPr>
          <a:xfrm>
            <a:off x="6108700" y="4969231"/>
            <a:ext cx="4110520" cy="1631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6"/>
          <p:cNvSpPr txBox="1"/>
          <p:nvPr/>
        </p:nvSpPr>
        <p:spPr>
          <a:xfrm>
            <a:off x="7099300" y="5063842"/>
            <a:ext cx="2566834" cy="1079783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R="5080" algn="ctr">
              <a:lnSpc>
                <a:spcPts val="1570"/>
              </a:lnSpc>
              <a:spcBef>
                <a:spcPts val="220"/>
              </a:spcBef>
            </a:pPr>
            <a:r>
              <a:rPr lang="en-US" sz="1200" b="1" spc="-25" dirty="0" smtClean="0">
                <a:solidFill>
                  <a:srgbClr val="323232"/>
                </a:solidFill>
                <a:latin typeface="Arial"/>
                <a:cs typeface="Arial"/>
              </a:rPr>
              <a:t>HOME CARE</a:t>
            </a:r>
          </a:p>
          <a:p>
            <a:pPr marR="5080" algn="ctr">
              <a:lnSpc>
                <a:spcPts val="1570"/>
              </a:lnSpc>
              <a:spcBef>
                <a:spcPts val="220"/>
              </a:spcBef>
            </a:pPr>
            <a:r>
              <a:rPr lang="en-US" sz="1200" spc="-25" dirty="0" smtClean="0">
                <a:solidFill>
                  <a:srgbClr val="323232"/>
                </a:solidFill>
                <a:latin typeface="Arial"/>
                <a:cs typeface="Arial"/>
              </a:rPr>
              <a:t>NOSSOS USUÁRIOS TEM OPÇÃO DE INTERNAMENTO DOMICILIAR COM ATENDIMENTO TOTALMENTE PERSONALIZADO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0" name="object 18"/>
          <p:cNvSpPr/>
          <p:nvPr/>
        </p:nvSpPr>
        <p:spPr>
          <a:xfrm>
            <a:off x="6184900" y="5048885"/>
            <a:ext cx="561975" cy="561340"/>
          </a:xfrm>
          <a:custGeom>
            <a:avLst/>
            <a:gdLst/>
            <a:ahLst/>
            <a:cxnLst/>
            <a:rect l="l" t="t" r="r" b="b"/>
            <a:pathLst>
              <a:path w="561975" h="561339">
                <a:moveTo>
                  <a:pt x="272297" y="0"/>
                </a:moveTo>
                <a:lnTo>
                  <a:pt x="229298" y="4619"/>
                </a:lnTo>
                <a:lnTo>
                  <a:pt x="164699" y="24850"/>
                </a:lnTo>
                <a:lnTo>
                  <a:pt x="125720" y="46319"/>
                </a:lnTo>
                <a:lnTo>
                  <a:pt x="91208" y="73205"/>
                </a:lnTo>
                <a:lnTo>
                  <a:pt x="61573" y="104801"/>
                </a:lnTo>
                <a:lnTo>
                  <a:pt x="37225" y="140394"/>
                </a:lnTo>
                <a:lnTo>
                  <a:pt x="18573" y="179276"/>
                </a:lnTo>
                <a:lnTo>
                  <a:pt x="6028" y="220737"/>
                </a:lnTo>
                <a:lnTo>
                  <a:pt x="0" y="264066"/>
                </a:lnTo>
                <a:lnTo>
                  <a:pt x="898" y="308553"/>
                </a:lnTo>
                <a:lnTo>
                  <a:pt x="9132" y="353489"/>
                </a:lnTo>
                <a:lnTo>
                  <a:pt x="24473" y="396525"/>
                </a:lnTo>
                <a:lnTo>
                  <a:pt x="45941" y="435504"/>
                </a:lnTo>
                <a:lnTo>
                  <a:pt x="72829" y="470016"/>
                </a:lnTo>
                <a:lnTo>
                  <a:pt x="104424" y="499651"/>
                </a:lnTo>
                <a:lnTo>
                  <a:pt x="140019" y="523999"/>
                </a:lnTo>
                <a:lnTo>
                  <a:pt x="178902" y="542651"/>
                </a:lnTo>
                <a:lnTo>
                  <a:pt x="220364" y="555196"/>
                </a:lnTo>
                <a:lnTo>
                  <a:pt x="263695" y="561225"/>
                </a:lnTo>
                <a:lnTo>
                  <a:pt x="308185" y="560326"/>
                </a:lnTo>
                <a:lnTo>
                  <a:pt x="353125" y="552092"/>
                </a:lnTo>
                <a:lnTo>
                  <a:pt x="397562" y="536115"/>
                </a:lnTo>
                <a:lnTo>
                  <a:pt x="437645" y="513608"/>
                </a:lnTo>
                <a:lnTo>
                  <a:pt x="472920" y="485356"/>
                </a:lnTo>
                <a:lnTo>
                  <a:pt x="502934" y="452144"/>
                </a:lnTo>
                <a:lnTo>
                  <a:pt x="527233" y="414759"/>
                </a:lnTo>
                <a:lnTo>
                  <a:pt x="545363" y="373986"/>
                </a:lnTo>
                <a:lnTo>
                  <a:pt x="556871" y="330610"/>
                </a:lnTo>
                <a:lnTo>
                  <a:pt x="561303" y="285417"/>
                </a:lnTo>
                <a:lnTo>
                  <a:pt x="561659" y="285417"/>
                </a:lnTo>
                <a:lnTo>
                  <a:pt x="561659" y="188"/>
                </a:lnTo>
                <a:lnTo>
                  <a:pt x="293574" y="188"/>
                </a:lnTo>
                <a:lnTo>
                  <a:pt x="272297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24"/>
          <p:cNvSpPr txBox="1"/>
          <p:nvPr/>
        </p:nvSpPr>
        <p:spPr>
          <a:xfrm>
            <a:off x="6261100" y="5158105"/>
            <a:ext cx="351155" cy="375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300" b="1" spc="5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lang="en-US" sz="2300" b="1" spc="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300" dirty="0">
              <a:latin typeface="Arial"/>
              <a:cs typeface="Arial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00" y="7048913"/>
            <a:ext cx="1481206" cy="390112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46" y="428625"/>
            <a:ext cx="1258454" cy="1066800"/>
          </a:xfrm>
          <a:prstGeom prst="rect">
            <a:avLst/>
          </a:prstGeom>
        </p:spPr>
      </p:pic>
      <p:sp>
        <p:nvSpPr>
          <p:cNvPr id="36" name="CaixaDeTexto 35"/>
          <p:cNvSpPr txBox="1"/>
          <p:nvPr/>
        </p:nvSpPr>
        <p:spPr>
          <a:xfrm>
            <a:off x="5422900" y="418207"/>
            <a:ext cx="2971800" cy="129266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</a:rPr>
              <a:t>Serviços Completos de Assistência à Saúde</a:t>
            </a:r>
            <a:endParaRPr lang="pt-BR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88075" y="874779"/>
            <a:ext cx="4344035" cy="5649846"/>
          </a:xfrm>
          <a:custGeom>
            <a:avLst/>
            <a:gdLst/>
            <a:ahLst/>
            <a:cxnLst/>
            <a:rect l="l" t="t" r="r" b="b"/>
            <a:pathLst>
              <a:path w="4344034" h="3335654">
                <a:moveTo>
                  <a:pt x="0" y="0"/>
                </a:moveTo>
                <a:lnTo>
                  <a:pt x="4343844" y="0"/>
                </a:lnTo>
                <a:lnTo>
                  <a:pt x="4343844" y="3335235"/>
                </a:lnTo>
                <a:lnTo>
                  <a:pt x="0" y="3335235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98500" y="875207"/>
            <a:ext cx="4110520" cy="5192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27100" y="1316320"/>
            <a:ext cx="662940" cy="662305"/>
          </a:xfrm>
          <a:custGeom>
            <a:avLst/>
            <a:gdLst/>
            <a:ahLst/>
            <a:cxnLst/>
            <a:rect l="l" t="t" r="r" b="b"/>
            <a:pathLst>
              <a:path w="662940" h="662305">
                <a:moveTo>
                  <a:pt x="321471" y="0"/>
                </a:moveTo>
                <a:lnTo>
                  <a:pt x="270773" y="5441"/>
                </a:lnTo>
                <a:lnTo>
                  <a:pt x="199032" y="27342"/>
                </a:lnTo>
                <a:lnTo>
                  <a:pt x="156633" y="49508"/>
                </a:lnTo>
                <a:lnTo>
                  <a:pt x="118514" y="77079"/>
                </a:lnTo>
                <a:lnTo>
                  <a:pt x="85036" y="109426"/>
                </a:lnTo>
                <a:lnTo>
                  <a:pt x="56564" y="145921"/>
                </a:lnTo>
                <a:lnTo>
                  <a:pt x="33461" y="185935"/>
                </a:lnTo>
                <a:lnTo>
                  <a:pt x="16091" y="228838"/>
                </a:lnTo>
                <a:lnTo>
                  <a:pt x="4816" y="274002"/>
                </a:lnTo>
                <a:lnTo>
                  <a:pt x="0" y="320798"/>
                </a:lnTo>
                <a:lnTo>
                  <a:pt x="2006" y="368598"/>
                </a:lnTo>
                <a:lnTo>
                  <a:pt x="11197" y="416772"/>
                </a:lnTo>
                <a:lnTo>
                  <a:pt x="27329" y="463086"/>
                </a:lnTo>
                <a:lnTo>
                  <a:pt x="49494" y="505484"/>
                </a:lnTo>
                <a:lnTo>
                  <a:pt x="77064" y="543603"/>
                </a:lnTo>
                <a:lnTo>
                  <a:pt x="109411" y="577080"/>
                </a:lnTo>
                <a:lnTo>
                  <a:pt x="145904" y="605550"/>
                </a:lnTo>
                <a:lnTo>
                  <a:pt x="185917" y="628652"/>
                </a:lnTo>
                <a:lnTo>
                  <a:pt x="228820" y="646023"/>
                </a:lnTo>
                <a:lnTo>
                  <a:pt x="273984" y="657298"/>
                </a:lnTo>
                <a:lnTo>
                  <a:pt x="320781" y="662115"/>
                </a:lnTo>
                <a:lnTo>
                  <a:pt x="368582" y="660110"/>
                </a:lnTo>
                <a:lnTo>
                  <a:pt x="416759" y="650922"/>
                </a:lnTo>
                <a:lnTo>
                  <a:pt x="463575" y="634572"/>
                </a:lnTo>
                <a:lnTo>
                  <a:pt x="506382" y="612058"/>
                </a:lnTo>
                <a:lnTo>
                  <a:pt x="544804" y="584032"/>
                </a:lnTo>
                <a:lnTo>
                  <a:pt x="578465" y="551142"/>
                </a:lnTo>
                <a:lnTo>
                  <a:pt x="606989" y="514039"/>
                </a:lnTo>
                <a:lnTo>
                  <a:pt x="630001" y="473375"/>
                </a:lnTo>
                <a:lnTo>
                  <a:pt x="647127" y="429797"/>
                </a:lnTo>
                <a:lnTo>
                  <a:pt x="657989" y="383958"/>
                </a:lnTo>
                <a:lnTo>
                  <a:pt x="662212" y="336508"/>
                </a:lnTo>
                <a:lnTo>
                  <a:pt x="662631" y="336508"/>
                </a:lnTo>
                <a:lnTo>
                  <a:pt x="662631" y="224"/>
                </a:lnTo>
                <a:lnTo>
                  <a:pt x="346553" y="224"/>
                </a:lnTo>
                <a:lnTo>
                  <a:pt x="321471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917700" y="1193774"/>
            <a:ext cx="1635125" cy="438581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R="5080" algn="ctr">
              <a:lnSpc>
                <a:spcPts val="1600"/>
              </a:lnSpc>
              <a:spcBef>
                <a:spcPts val="219"/>
              </a:spcBef>
            </a:pPr>
            <a:r>
              <a:rPr lang="en-US" sz="1400" b="1" spc="-90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en-US" sz="1400" b="1" spc="-90" dirty="0" smtClean="0">
                <a:solidFill>
                  <a:srgbClr val="323232"/>
                </a:solidFill>
                <a:latin typeface="Arial"/>
                <a:cs typeface="Arial"/>
              </a:rPr>
              <a:t>MEDICINA DO   TRABALHO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1232" y="1397741"/>
            <a:ext cx="531668" cy="444994"/>
          </a:xfrm>
          <a:prstGeom prst="rect">
            <a:avLst/>
          </a:prstGeom>
          <a:noFill/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lang="fi-FI" sz="2800" b="1" spc="50" dirty="0" smtClean="0">
                <a:solidFill>
                  <a:srgbClr val="FFFFFF"/>
                </a:solidFill>
                <a:latin typeface="Arial"/>
                <a:cs typeface="Arial"/>
              </a:rPr>
              <a:t>06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003300" y="2105025"/>
            <a:ext cx="365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pt-BR" sz="1200" dirty="0" smtClean="0"/>
              <a:t>PPRA - PROGRAMA DE PREVENCAO DE RISCOS AMBIENTAIS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200" dirty="0" smtClean="0"/>
              <a:t>PCMSO </a:t>
            </a:r>
            <a:r>
              <a:rPr lang="mr-IN" sz="1200" dirty="0" smtClean="0"/>
              <a:t>–</a:t>
            </a:r>
            <a:r>
              <a:rPr lang="pt-BR" sz="1200" dirty="0" smtClean="0"/>
              <a:t> PROGRAMA DE CONTROLE MEDICO E SAUDE AMBIENTAL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200" dirty="0"/>
              <a:t>ADMISSIONAL/DEMISSIONAL/PERIODICO/RETORNO AO TRABALHO/ENCAMINHAMENTO AO INSS/CONTROLE DE IMUNIZACOES(VACINAS</a:t>
            </a:r>
            <a:r>
              <a:rPr lang="pt-BR" sz="1200" dirty="0" smtClean="0"/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200" dirty="0" smtClean="0"/>
              <a:t>ANALISE ERGONOMICA - NR17 E DE ERGONOMIA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200" dirty="0" smtClean="0"/>
              <a:t>LTCAT </a:t>
            </a:r>
            <a:r>
              <a:rPr lang="mr-IN" sz="1200" dirty="0" smtClean="0"/>
              <a:t>–</a:t>
            </a:r>
            <a:r>
              <a:rPr lang="pt-BR" sz="1200" dirty="0" smtClean="0"/>
              <a:t> LAUDO TECNICO DAS CONDICOES DO AMBIENTE DE TRABALHO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200" dirty="0" smtClean="0"/>
              <a:t>LAUDO DE INSALUBRIDADE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200" dirty="0" smtClean="0"/>
              <a:t>PPP </a:t>
            </a:r>
            <a:r>
              <a:rPr lang="mr-IN" sz="1200" dirty="0" smtClean="0"/>
              <a:t>–</a:t>
            </a:r>
            <a:r>
              <a:rPr lang="pt-BR" sz="1200" dirty="0" smtClean="0"/>
              <a:t> PERFIL PROFISSIOGRAFICO PREVIDENCIARIO.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200" dirty="0" smtClean="0"/>
              <a:t>ABSENTEISMO </a:t>
            </a:r>
            <a:r>
              <a:rPr lang="mr-IN" sz="1200" dirty="0" smtClean="0"/>
              <a:t>–</a:t>
            </a:r>
            <a:r>
              <a:rPr lang="pt-BR" sz="1200" dirty="0" smtClean="0"/>
              <a:t> AUSENCIA OU FALTA DE FUNCIONARIO / ATESTADO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200" dirty="0" smtClean="0"/>
              <a:t>PRESENTEISMO </a:t>
            </a:r>
            <a:r>
              <a:rPr lang="mr-IN" sz="1200" dirty="0" smtClean="0"/>
              <a:t>–</a:t>
            </a:r>
            <a:r>
              <a:rPr lang="pt-BR" sz="1200" dirty="0" smtClean="0"/>
              <a:t> ASSIDUIDADE E PRESENCA DO FUNCIONARIO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00" y="7048913"/>
            <a:ext cx="1481206" cy="39011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5534025"/>
            <a:ext cx="4876800" cy="181062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46" y="428625"/>
            <a:ext cx="1258454" cy="106680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727700" y="418207"/>
            <a:ext cx="2667000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Medicina do Trabalho 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41000" r="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2196" y="50"/>
            <a:ext cx="5309819" cy="7559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716203" y="1201813"/>
            <a:ext cx="4285615" cy="5480685"/>
          </a:xfrm>
          <a:custGeom>
            <a:avLst/>
            <a:gdLst/>
            <a:ahLst/>
            <a:cxnLst/>
            <a:rect l="l" t="t" r="r" b="b"/>
            <a:pathLst>
              <a:path w="4285615" h="5480684">
                <a:moveTo>
                  <a:pt x="0" y="0"/>
                </a:moveTo>
                <a:lnTo>
                  <a:pt x="4285488" y="0"/>
                </a:lnTo>
                <a:lnTo>
                  <a:pt x="4285488" y="5480304"/>
                </a:lnTo>
                <a:lnTo>
                  <a:pt x="0" y="548030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16203" y="809625"/>
            <a:ext cx="4442435" cy="6434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774700" y="885825"/>
            <a:ext cx="567055" cy="567055"/>
          </a:xfrm>
          <a:custGeom>
            <a:avLst/>
            <a:gdLst/>
            <a:ahLst/>
            <a:cxnLst/>
            <a:rect l="l" t="t" r="r" b="b"/>
            <a:pathLst>
              <a:path w="567055" h="567055">
                <a:moveTo>
                  <a:pt x="274909" y="0"/>
                </a:moveTo>
                <a:lnTo>
                  <a:pt x="231498" y="4664"/>
                </a:lnTo>
                <a:lnTo>
                  <a:pt x="166282" y="25094"/>
                </a:lnTo>
                <a:lnTo>
                  <a:pt x="126929" y="46767"/>
                </a:lnTo>
                <a:lnTo>
                  <a:pt x="92085" y="73911"/>
                </a:lnTo>
                <a:lnTo>
                  <a:pt x="62165" y="105808"/>
                </a:lnTo>
                <a:lnTo>
                  <a:pt x="37582" y="141742"/>
                </a:lnTo>
                <a:lnTo>
                  <a:pt x="18751" y="180996"/>
                </a:lnTo>
                <a:lnTo>
                  <a:pt x="6085" y="222853"/>
                </a:lnTo>
                <a:lnTo>
                  <a:pt x="0" y="266597"/>
                </a:lnTo>
                <a:lnTo>
                  <a:pt x="907" y="311510"/>
                </a:lnTo>
                <a:lnTo>
                  <a:pt x="9223" y="356877"/>
                </a:lnTo>
                <a:lnTo>
                  <a:pt x="24710" y="400325"/>
                </a:lnTo>
                <a:lnTo>
                  <a:pt x="46384" y="439677"/>
                </a:lnTo>
                <a:lnTo>
                  <a:pt x="73529" y="474520"/>
                </a:lnTo>
                <a:lnTo>
                  <a:pt x="105429" y="504439"/>
                </a:lnTo>
                <a:lnTo>
                  <a:pt x="141365" y="529020"/>
                </a:lnTo>
                <a:lnTo>
                  <a:pt x="180622" y="547851"/>
                </a:lnTo>
                <a:lnTo>
                  <a:pt x="222482" y="560516"/>
                </a:lnTo>
                <a:lnTo>
                  <a:pt x="266230" y="566603"/>
                </a:lnTo>
                <a:lnTo>
                  <a:pt x="311147" y="565697"/>
                </a:lnTo>
                <a:lnTo>
                  <a:pt x="356517" y="557384"/>
                </a:lnTo>
                <a:lnTo>
                  <a:pt x="401378" y="541255"/>
                </a:lnTo>
                <a:lnTo>
                  <a:pt x="441844" y="518532"/>
                </a:lnTo>
                <a:lnTo>
                  <a:pt x="477457" y="490009"/>
                </a:lnTo>
                <a:lnTo>
                  <a:pt x="507758" y="456480"/>
                </a:lnTo>
                <a:lnTo>
                  <a:pt x="532292" y="418736"/>
                </a:lnTo>
                <a:lnTo>
                  <a:pt x="550599" y="377572"/>
                </a:lnTo>
                <a:lnTo>
                  <a:pt x="562222" y="333782"/>
                </a:lnTo>
                <a:lnTo>
                  <a:pt x="566702" y="288157"/>
                </a:lnTo>
                <a:lnTo>
                  <a:pt x="567045" y="288157"/>
                </a:lnTo>
                <a:lnTo>
                  <a:pt x="567045" y="184"/>
                </a:lnTo>
                <a:lnTo>
                  <a:pt x="296383" y="184"/>
                </a:lnTo>
                <a:lnTo>
                  <a:pt x="274909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2070100" y="1038225"/>
            <a:ext cx="2263331" cy="21672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635"/>
              </a:lnSpc>
              <a:spcBef>
                <a:spcPts val="90"/>
              </a:spcBef>
            </a:pPr>
            <a:r>
              <a:rPr sz="1400" b="1" spc="-114" dirty="0">
                <a:solidFill>
                  <a:srgbClr val="323232"/>
                </a:solidFill>
                <a:latin typeface="Arial"/>
                <a:cs typeface="Arial"/>
              </a:rPr>
              <a:t>SEGURO </a:t>
            </a:r>
            <a:r>
              <a:rPr lang="en-US" sz="1400" b="1" spc="-135" dirty="0" smtClean="0">
                <a:solidFill>
                  <a:srgbClr val="323232"/>
                </a:solidFill>
                <a:latin typeface="Arial"/>
                <a:cs typeface="Arial"/>
              </a:rPr>
              <a:t>E BENEFÍCIOS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77570" y="962025"/>
            <a:ext cx="354330" cy="3790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2300" b="1" spc="6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lang="en-US" sz="2300" b="1" spc="6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491574" y="3728059"/>
            <a:ext cx="33020" cy="58419"/>
          </a:xfrm>
          <a:custGeom>
            <a:avLst/>
            <a:gdLst/>
            <a:ahLst/>
            <a:cxnLst/>
            <a:rect l="l" t="t" r="r" b="b"/>
            <a:pathLst>
              <a:path w="33019" h="58420">
                <a:moveTo>
                  <a:pt x="0" y="0"/>
                </a:moveTo>
                <a:lnTo>
                  <a:pt x="32892" y="25768"/>
                </a:lnTo>
                <a:lnTo>
                  <a:pt x="4241" y="58089"/>
                </a:lnTo>
              </a:path>
            </a:pathLst>
          </a:custGeom>
          <a:ln w="98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2491625" y="2856801"/>
            <a:ext cx="33020" cy="58419"/>
          </a:xfrm>
          <a:custGeom>
            <a:avLst/>
            <a:gdLst/>
            <a:ahLst/>
            <a:cxnLst/>
            <a:rect l="l" t="t" r="r" b="b"/>
            <a:pathLst>
              <a:path w="33019" h="58419">
                <a:moveTo>
                  <a:pt x="0" y="0"/>
                </a:moveTo>
                <a:lnTo>
                  <a:pt x="32880" y="25768"/>
                </a:lnTo>
                <a:lnTo>
                  <a:pt x="4241" y="58102"/>
                </a:lnTo>
              </a:path>
            </a:pathLst>
          </a:custGeom>
          <a:ln w="98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927101" y="2714625"/>
            <a:ext cx="1533778" cy="5838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Diária de Incapacidade Temporária</a:t>
            </a:r>
            <a:endParaRPr sz="1100" b="1" dirty="0">
              <a:solidFill>
                <a:schemeClr val="bg1"/>
              </a:solidFill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2491625" y="5702426"/>
            <a:ext cx="33020" cy="58419"/>
          </a:xfrm>
          <a:custGeom>
            <a:avLst/>
            <a:gdLst/>
            <a:ahLst/>
            <a:cxnLst/>
            <a:rect l="l" t="t" r="r" b="b"/>
            <a:pathLst>
              <a:path w="33019" h="58420">
                <a:moveTo>
                  <a:pt x="0" y="0"/>
                </a:moveTo>
                <a:lnTo>
                  <a:pt x="32880" y="25768"/>
                </a:lnTo>
                <a:lnTo>
                  <a:pt x="4241" y="58102"/>
                </a:lnTo>
              </a:path>
            </a:pathLst>
          </a:custGeom>
          <a:ln w="98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3" name="object 103"/>
          <p:cNvSpPr/>
          <p:nvPr/>
        </p:nvSpPr>
        <p:spPr>
          <a:xfrm>
            <a:off x="2491638" y="5308625"/>
            <a:ext cx="33020" cy="58419"/>
          </a:xfrm>
          <a:custGeom>
            <a:avLst/>
            <a:gdLst/>
            <a:ahLst/>
            <a:cxnLst/>
            <a:rect l="l" t="t" r="r" b="b"/>
            <a:pathLst>
              <a:path w="33019" h="58420">
                <a:moveTo>
                  <a:pt x="0" y="0"/>
                </a:moveTo>
                <a:lnTo>
                  <a:pt x="32880" y="25768"/>
                </a:lnTo>
                <a:lnTo>
                  <a:pt x="4241" y="58102"/>
                </a:lnTo>
              </a:path>
            </a:pathLst>
          </a:custGeom>
          <a:ln w="98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83"/>
          <p:cNvSpPr/>
          <p:nvPr/>
        </p:nvSpPr>
        <p:spPr>
          <a:xfrm>
            <a:off x="927100" y="3324225"/>
            <a:ext cx="1533778" cy="5838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Sorteios Mensais</a:t>
            </a:r>
            <a:endParaRPr sz="1100" b="1" dirty="0">
              <a:solidFill>
                <a:schemeClr val="bg1"/>
              </a:solidFill>
            </a:endParaRPr>
          </a:p>
        </p:txBody>
      </p:sp>
      <p:sp>
        <p:nvSpPr>
          <p:cNvPr id="43" name="object 68"/>
          <p:cNvSpPr/>
          <p:nvPr/>
        </p:nvSpPr>
        <p:spPr>
          <a:xfrm>
            <a:off x="2460892" y="2714625"/>
            <a:ext cx="2540926" cy="5838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endParaRPr lang="en-US" b="1" dirty="0"/>
          </a:p>
          <a:p>
            <a:r>
              <a:rPr lang="en-US" b="1" dirty="0"/>
              <a:t>            </a:t>
            </a:r>
          </a:p>
          <a:p>
            <a:r>
              <a:rPr lang="en-US" b="1" dirty="0" smtClean="0"/>
              <a:t>              R$3.000,00</a:t>
            </a:r>
          </a:p>
          <a:p>
            <a:endParaRPr lang="en-US" dirty="0" smtClean="0"/>
          </a:p>
          <a:p>
            <a:endParaRPr dirty="0"/>
          </a:p>
        </p:txBody>
      </p:sp>
      <p:sp>
        <p:nvSpPr>
          <p:cNvPr id="48" name="object 83"/>
          <p:cNvSpPr/>
          <p:nvPr/>
        </p:nvSpPr>
        <p:spPr>
          <a:xfrm>
            <a:off x="927100" y="2105025"/>
            <a:ext cx="1533778" cy="5838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Auxílio Funeral</a:t>
            </a:r>
            <a:endParaRPr sz="1100" b="1" dirty="0">
              <a:solidFill>
                <a:schemeClr val="bg1"/>
              </a:solidFill>
            </a:endParaRPr>
          </a:p>
        </p:txBody>
      </p:sp>
      <p:sp>
        <p:nvSpPr>
          <p:cNvPr id="49" name="object 83"/>
          <p:cNvSpPr/>
          <p:nvPr/>
        </p:nvSpPr>
        <p:spPr>
          <a:xfrm>
            <a:off x="927100" y="1495425"/>
            <a:ext cx="1533778" cy="5838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Seguro Morte Acidental</a:t>
            </a:r>
            <a:endParaRPr sz="1100" b="1" dirty="0">
              <a:solidFill>
                <a:schemeClr val="bg1"/>
              </a:solidFill>
            </a:endParaRPr>
          </a:p>
        </p:txBody>
      </p:sp>
      <p:sp>
        <p:nvSpPr>
          <p:cNvPr id="51" name="object 68"/>
          <p:cNvSpPr/>
          <p:nvPr/>
        </p:nvSpPr>
        <p:spPr>
          <a:xfrm>
            <a:off x="2451100" y="2105025"/>
            <a:ext cx="2540926" cy="5838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endParaRPr lang="en-US" b="1" dirty="0"/>
          </a:p>
          <a:p>
            <a:r>
              <a:rPr lang="en-US" b="1" dirty="0"/>
              <a:t>            </a:t>
            </a:r>
          </a:p>
          <a:p>
            <a:r>
              <a:rPr lang="en-US" b="1" dirty="0" smtClean="0"/>
              <a:t>              R$5.000,00</a:t>
            </a:r>
            <a:endParaRPr lang="en-US" b="1" dirty="0"/>
          </a:p>
          <a:p>
            <a:endParaRPr lang="en-US" dirty="0" smtClean="0"/>
          </a:p>
          <a:p>
            <a:endParaRPr dirty="0"/>
          </a:p>
        </p:txBody>
      </p:sp>
      <p:sp>
        <p:nvSpPr>
          <p:cNvPr id="53" name="object 68"/>
          <p:cNvSpPr/>
          <p:nvPr/>
        </p:nvSpPr>
        <p:spPr>
          <a:xfrm>
            <a:off x="2451100" y="1495425"/>
            <a:ext cx="2540926" cy="5838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endParaRPr lang="en-US" b="1" dirty="0"/>
          </a:p>
          <a:p>
            <a:r>
              <a:rPr lang="en-US" b="1" dirty="0"/>
              <a:t>            </a:t>
            </a:r>
          </a:p>
          <a:p>
            <a:r>
              <a:rPr lang="en-US" b="1" dirty="0" smtClean="0"/>
              <a:t>              R$28.000,00</a:t>
            </a:r>
            <a:endParaRPr lang="en-US" b="1" dirty="0"/>
          </a:p>
          <a:p>
            <a:endParaRPr lang="en-US" dirty="0" smtClean="0"/>
          </a:p>
          <a:p>
            <a:endParaRPr dirty="0"/>
          </a:p>
        </p:txBody>
      </p:sp>
      <p:pic>
        <p:nvPicPr>
          <p:cNvPr id="60" name="Imagem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00" y="7058025"/>
            <a:ext cx="1481206" cy="390112"/>
          </a:xfrm>
          <a:prstGeom prst="rect">
            <a:avLst/>
          </a:prstGeom>
        </p:spPr>
      </p:pic>
      <p:sp>
        <p:nvSpPr>
          <p:cNvPr id="61" name="object 83"/>
          <p:cNvSpPr/>
          <p:nvPr/>
        </p:nvSpPr>
        <p:spPr>
          <a:xfrm>
            <a:off x="927100" y="3933825"/>
            <a:ext cx="1533778" cy="5838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Assistência PET</a:t>
            </a:r>
            <a:endParaRPr sz="1100" b="1" dirty="0">
              <a:solidFill>
                <a:schemeClr val="bg1"/>
              </a:solidFill>
            </a:endParaRPr>
          </a:p>
        </p:txBody>
      </p:sp>
      <p:sp>
        <p:nvSpPr>
          <p:cNvPr id="62" name="object 83"/>
          <p:cNvSpPr/>
          <p:nvPr/>
        </p:nvSpPr>
        <p:spPr>
          <a:xfrm>
            <a:off x="927100" y="4543425"/>
            <a:ext cx="1533778" cy="5838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Rede de Farmácias</a:t>
            </a:r>
            <a:endParaRPr sz="1100" b="1" dirty="0">
              <a:solidFill>
                <a:schemeClr val="bg1"/>
              </a:solidFill>
            </a:endParaRPr>
          </a:p>
        </p:txBody>
      </p:sp>
      <p:sp>
        <p:nvSpPr>
          <p:cNvPr id="63" name="object 83"/>
          <p:cNvSpPr/>
          <p:nvPr/>
        </p:nvSpPr>
        <p:spPr>
          <a:xfrm>
            <a:off x="927100" y="5153025"/>
            <a:ext cx="1533778" cy="5838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Cursos EAD</a:t>
            </a:r>
            <a:endParaRPr sz="1100" b="1" dirty="0">
              <a:solidFill>
                <a:schemeClr val="bg1"/>
              </a:solidFill>
            </a:endParaRPr>
          </a:p>
        </p:txBody>
      </p:sp>
      <p:sp>
        <p:nvSpPr>
          <p:cNvPr id="64" name="object 83"/>
          <p:cNvSpPr/>
          <p:nvPr/>
        </p:nvSpPr>
        <p:spPr>
          <a:xfrm>
            <a:off x="927100" y="5762625"/>
            <a:ext cx="1533778" cy="5838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Auto Socorro 24h</a:t>
            </a:r>
            <a:endParaRPr sz="1100" b="1" dirty="0">
              <a:solidFill>
                <a:schemeClr val="bg1"/>
              </a:solidFill>
            </a:endParaRPr>
          </a:p>
        </p:txBody>
      </p:sp>
      <p:sp>
        <p:nvSpPr>
          <p:cNvPr id="65" name="object 68"/>
          <p:cNvSpPr/>
          <p:nvPr/>
        </p:nvSpPr>
        <p:spPr>
          <a:xfrm>
            <a:off x="2451100" y="3933825"/>
            <a:ext cx="2540926" cy="5838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algn="ctr"/>
            <a:endParaRPr lang="en-US" sz="1100" b="1" dirty="0" smtClean="0"/>
          </a:p>
          <a:p>
            <a:pPr algn="ctr"/>
            <a:r>
              <a:rPr lang="en-US" sz="1100" b="1" dirty="0" smtClean="0"/>
              <a:t>Todo atendimento que seu PET merece </a:t>
            </a:r>
          </a:p>
          <a:p>
            <a:pPr algn="ctr"/>
            <a:r>
              <a:rPr lang="en-US" sz="1100" b="1" dirty="0" smtClean="0"/>
              <a:t>24h por dia</a:t>
            </a:r>
          </a:p>
          <a:p>
            <a:pPr algn="ctr"/>
            <a:endParaRPr sz="1100" b="1" dirty="0"/>
          </a:p>
        </p:txBody>
      </p:sp>
      <p:sp>
        <p:nvSpPr>
          <p:cNvPr id="66" name="object 68"/>
          <p:cNvSpPr/>
          <p:nvPr/>
        </p:nvSpPr>
        <p:spPr>
          <a:xfrm>
            <a:off x="2451100" y="4543425"/>
            <a:ext cx="2540926" cy="5838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algn="ctr"/>
            <a:endParaRPr lang="en-US" b="1" dirty="0" smtClean="0"/>
          </a:p>
          <a:p>
            <a:pPr algn="ctr"/>
            <a:endParaRPr lang="en-US" sz="1100" b="1" dirty="0" smtClean="0"/>
          </a:p>
          <a:p>
            <a:pPr algn="ctr"/>
            <a:r>
              <a:rPr lang="en-US" sz="1100" b="1" dirty="0" smtClean="0"/>
              <a:t>Desconto em farmácias credenciada em todo Brasil, com desconto de até 60% em medicamento</a:t>
            </a:r>
            <a:endParaRPr lang="en-US" sz="1100" b="1" dirty="0"/>
          </a:p>
          <a:p>
            <a:pPr algn="ctr"/>
            <a:endParaRPr lang="en-US" sz="1100" b="1" dirty="0" smtClean="0"/>
          </a:p>
          <a:p>
            <a:pPr algn="ctr"/>
            <a:endParaRPr b="1" dirty="0"/>
          </a:p>
        </p:txBody>
      </p:sp>
      <p:sp>
        <p:nvSpPr>
          <p:cNvPr id="72" name="object 68"/>
          <p:cNvSpPr/>
          <p:nvPr/>
        </p:nvSpPr>
        <p:spPr>
          <a:xfrm>
            <a:off x="2451100" y="5153025"/>
            <a:ext cx="2540926" cy="5838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algn="ctr"/>
            <a:endParaRPr lang="en-US" b="1" dirty="0" smtClean="0"/>
          </a:p>
          <a:p>
            <a:pPr algn="ctr"/>
            <a:r>
              <a:rPr lang="en-US" sz="1100" b="1" dirty="0" smtClean="0"/>
              <a:t>Diversos cursos no sistema EaD e reforço escolar pela plataforma</a:t>
            </a:r>
          </a:p>
          <a:p>
            <a:pPr algn="ctr"/>
            <a:endParaRPr b="1" dirty="0"/>
          </a:p>
        </p:txBody>
      </p:sp>
      <p:sp>
        <p:nvSpPr>
          <p:cNvPr id="73" name="object 68"/>
          <p:cNvSpPr/>
          <p:nvPr/>
        </p:nvSpPr>
        <p:spPr>
          <a:xfrm>
            <a:off x="2451100" y="5762625"/>
            <a:ext cx="2540926" cy="5838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algn="ctr"/>
            <a:endParaRPr lang="en-US" b="1" dirty="0" smtClean="0"/>
          </a:p>
          <a:p>
            <a:pPr algn="ctr"/>
            <a:r>
              <a:rPr lang="en-US" sz="1100" b="1" dirty="0" smtClean="0"/>
              <a:t>Socorro mecânico e reboque com atendimetno em todo Brasil</a:t>
            </a:r>
          </a:p>
          <a:p>
            <a:pPr algn="ctr"/>
            <a:endParaRPr b="1" dirty="0"/>
          </a:p>
        </p:txBody>
      </p:sp>
      <p:sp>
        <p:nvSpPr>
          <p:cNvPr id="74" name="object 83"/>
          <p:cNvSpPr/>
          <p:nvPr/>
        </p:nvSpPr>
        <p:spPr>
          <a:xfrm>
            <a:off x="927100" y="6397993"/>
            <a:ext cx="1533778" cy="5838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Socorro Residencial</a:t>
            </a:r>
            <a:endParaRPr sz="1100" b="1" dirty="0">
              <a:solidFill>
                <a:schemeClr val="bg1"/>
              </a:solidFill>
            </a:endParaRPr>
          </a:p>
        </p:txBody>
      </p:sp>
      <p:sp>
        <p:nvSpPr>
          <p:cNvPr id="77" name="object 68"/>
          <p:cNvSpPr/>
          <p:nvPr/>
        </p:nvSpPr>
        <p:spPr>
          <a:xfrm>
            <a:off x="2451100" y="6398006"/>
            <a:ext cx="2540926" cy="5838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algn="ctr"/>
            <a:endParaRPr lang="en-US" b="1" dirty="0" smtClean="0"/>
          </a:p>
          <a:p>
            <a:pPr algn="ctr"/>
            <a:r>
              <a:rPr lang="en-US" sz="1100" b="1" dirty="0" smtClean="0"/>
              <a:t>Assistência Residencial 24h com Eletrecista, Encanador, Vidraceiro e </a:t>
            </a:r>
            <a:r>
              <a:rPr lang="en-US" sz="1100" b="1" dirty="0"/>
              <a:t>C</a:t>
            </a:r>
            <a:r>
              <a:rPr lang="en-US" sz="1100" b="1" dirty="0" smtClean="0"/>
              <a:t>haveiro</a:t>
            </a:r>
          </a:p>
          <a:p>
            <a:pPr algn="ctr"/>
            <a:endParaRPr b="1" dirty="0"/>
          </a:p>
        </p:txBody>
      </p:sp>
      <p:sp>
        <p:nvSpPr>
          <p:cNvPr id="84" name="CaixaDeTexto 83"/>
          <p:cNvSpPr txBox="1"/>
          <p:nvPr/>
        </p:nvSpPr>
        <p:spPr>
          <a:xfrm>
            <a:off x="5158638" y="428625"/>
            <a:ext cx="3236062" cy="98488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 smtClean="0">
                <a:solidFill>
                  <a:schemeClr val="bg1"/>
                </a:solidFill>
              </a:rPr>
              <a:t>Seguros e Benefícios </a:t>
            </a:r>
            <a:endParaRPr lang="pt-BR" sz="2900" b="1" dirty="0">
              <a:solidFill>
                <a:schemeClr val="bg1"/>
              </a:solidFill>
            </a:endParaRPr>
          </a:p>
        </p:txBody>
      </p:sp>
      <p:pic>
        <p:nvPicPr>
          <p:cNvPr id="87" name="Imagem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46" y="428625"/>
            <a:ext cx="1258454" cy="1066800"/>
          </a:xfrm>
          <a:prstGeom prst="rect">
            <a:avLst/>
          </a:prstGeom>
        </p:spPr>
      </p:pic>
      <p:sp>
        <p:nvSpPr>
          <p:cNvPr id="33" name="object 68"/>
          <p:cNvSpPr/>
          <p:nvPr/>
        </p:nvSpPr>
        <p:spPr>
          <a:xfrm>
            <a:off x="2451100" y="3324225"/>
            <a:ext cx="2540926" cy="5838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endParaRPr lang="en-US" b="1" dirty="0"/>
          </a:p>
          <a:p>
            <a:r>
              <a:rPr lang="en-US" b="1" dirty="0"/>
              <a:t>            </a:t>
            </a:r>
          </a:p>
          <a:p>
            <a:r>
              <a:rPr lang="en-US" b="1" dirty="0" smtClean="0"/>
              <a:t>              Dois sorteios</a:t>
            </a:r>
          </a:p>
          <a:p>
            <a:r>
              <a:rPr lang="en-US" b="1" dirty="0" smtClean="0"/>
              <a:t>R$ 5.000,00 e R$10.000,00</a:t>
            </a:r>
            <a:endParaRPr lang="en-US" b="1" dirty="0"/>
          </a:p>
          <a:p>
            <a:endParaRPr lang="en-US" dirty="0" smtClean="0"/>
          </a:p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834" y="206882"/>
            <a:ext cx="4376420" cy="4328160"/>
          </a:xfrm>
          <a:custGeom>
            <a:avLst/>
            <a:gdLst/>
            <a:ahLst/>
            <a:cxnLst/>
            <a:rect l="l" t="t" r="r" b="b"/>
            <a:pathLst>
              <a:path w="4376420" h="4328160">
                <a:moveTo>
                  <a:pt x="0" y="0"/>
                </a:moveTo>
                <a:lnTo>
                  <a:pt x="4375988" y="0"/>
                </a:lnTo>
                <a:lnTo>
                  <a:pt x="4375988" y="4327779"/>
                </a:lnTo>
                <a:lnTo>
                  <a:pt x="0" y="4327779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773734" y="4342815"/>
            <a:ext cx="4344035" cy="3217545"/>
          </a:xfrm>
          <a:custGeom>
            <a:avLst/>
            <a:gdLst/>
            <a:ahLst/>
            <a:cxnLst/>
            <a:rect l="l" t="t" r="r" b="b"/>
            <a:pathLst>
              <a:path w="4344035" h="3217545">
                <a:moveTo>
                  <a:pt x="4343844" y="0"/>
                </a:moveTo>
                <a:lnTo>
                  <a:pt x="0" y="0"/>
                </a:lnTo>
                <a:lnTo>
                  <a:pt x="0" y="3217202"/>
                </a:lnTo>
                <a:lnTo>
                  <a:pt x="4343844" y="3217202"/>
                </a:lnTo>
                <a:lnTo>
                  <a:pt x="4343844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46" y="428625"/>
            <a:ext cx="1258454" cy="106680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727700" y="418207"/>
            <a:ext cx="2667000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Seguro de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Vida 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952625"/>
            <a:ext cx="7924800" cy="414368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98500" y="1952625"/>
            <a:ext cx="441926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rgbClr val="002060"/>
              </a:solidFill>
            </a:endParaRPr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Morte Acidental</a:t>
            </a:r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Estamos sujeitos e expostos diariamente a acidentes, e pensando na família de nossos usuários, oferecemos como benefício, um seguro para morte acidental no valor de:</a:t>
            </a:r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ctr"/>
            <a:r>
              <a:rPr lang="en-US" sz="4000" b="1" i="1" dirty="0" smtClean="0">
                <a:solidFill>
                  <a:srgbClr val="002060"/>
                </a:solidFill>
              </a:rPr>
              <a:t>R$28.000,00</a:t>
            </a:r>
          </a:p>
          <a:p>
            <a:pPr algn="ctr"/>
            <a:endParaRPr lang="pt-BR" sz="2800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00" y="7058025"/>
            <a:ext cx="1481206" cy="390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41000" r="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27700" y="418207"/>
            <a:ext cx="2667000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Assistência Funeral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46" y="428625"/>
            <a:ext cx="1258454" cy="1066800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5731980" y="1800225"/>
            <a:ext cx="4110520" cy="43642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7"/>
          <p:cNvSpPr txBox="1"/>
          <p:nvPr/>
        </p:nvSpPr>
        <p:spPr>
          <a:xfrm>
            <a:off x="6559550" y="1876425"/>
            <a:ext cx="2597150" cy="44069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400" b="1" spc="-120" dirty="0">
                <a:solidFill>
                  <a:srgbClr val="323232"/>
                </a:solidFill>
                <a:latin typeface="Arial"/>
                <a:cs typeface="Arial"/>
              </a:rPr>
              <a:t>SEGURO </a:t>
            </a:r>
            <a:r>
              <a:rPr sz="1400" b="1" spc="-95" dirty="0">
                <a:solidFill>
                  <a:srgbClr val="323232"/>
                </a:solidFill>
                <a:latin typeface="Arial"/>
                <a:cs typeface="Arial"/>
              </a:rPr>
              <a:t>FUNERAL</a:t>
            </a:r>
            <a:r>
              <a:rPr sz="1400" b="1" spc="15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1400" b="1" spc="-75" dirty="0">
                <a:solidFill>
                  <a:srgbClr val="323232"/>
                </a:solidFill>
                <a:latin typeface="Arial"/>
                <a:cs typeface="Arial"/>
              </a:rPr>
              <a:t>COMPLETO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20" dirty="0">
                <a:solidFill>
                  <a:srgbClr val="323232"/>
                </a:solidFill>
                <a:latin typeface="Arial"/>
                <a:cs typeface="Arial"/>
              </a:rPr>
              <a:t>PARA </a:t>
            </a:r>
            <a:r>
              <a:rPr sz="900" spc="-60" dirty="0">
                <a:solidFill>
                  <a:srgbClr val="323232"/>
                </a:solidFill>
                <a:latin typeface="Arial"/>
                <a:cs typeface="Arial"/>
              </a:rPr>
              <a:t>O </a:t>
            </a:r>
            <a:r>
              <a:rPr sz="900" spc="-15" dirty="0">
                <a:solidFill>
                  <a:srgbClr val="323232"/>
                </a:solidFill>
                <a:latin typeface="Arial"/>
                <a:cs typeface="Arial"/>
              </a:rPr>
              <a:t>TITULAR </a:t>
            </a:r>
            <a:r>
              <a:rPr sz="900" spc="-75" dirty="0">
                <a:solidFill>
                  <a:srgbClr val="323232"/>
                </a:solidFill>
                <a:latin typeface="Arial"/>
                <a:cs typeface="Arial"/>
              </a:rPr>
              <a:t>E </a:t>
            </a:r>
            <a:r>
              <a:rPr sz="900" spc="-55" dirty="0">
                <a:solidFill>
                  <a:srgbClr val="323232"/>
                </a:solidFill>
                <a:latin typeface="Arial"/>
                <a:cs typeface="Arial"/>
              </a:rPr>
              <a:t>SEUS </a:t>
            </a:r>
            <a:r>
              <a:rPr sz="900" spc="-40" dirty="0">
                <a:solidFill>
                  <a:srgbClr val="323232"/>
                </a:solidFill>
                <a:latin typeface="Arial"/>
                <a:cs typeface="Arial"/>
              </a:rPr>
              <a:t>DEPENDENTES</a:t>
            </a:r>
            <a:r>
              <a:rPr sz="900" spc="75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323232"/>
                </a:solidFill>
                <a:latin typeface="Arial"/>
                <a:cs typeface="Arial"/>
              </a:rPr>
              <a:t>LEGAIS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6" name="object 19"/>
          <p:cNvSpPr txBox="1"/>
          <p:nvPr/>
        </p:nvSpPr>
        <p:spPr>
          <a:xfrm>
            <a:off x="6032500" y="2551518"/>
            <a:ext cx="3657600" cy="2317558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1071880">
              <a:lnSpc>
                <a:spcPct val="119700"/>
              </a:lnSpc>
              <a:buAutoNum type="arabicParenR"/>
              <a:tabLst>
                <a:tab pos="174625" algn="l"/>
              </a:tabLst>
            </a:pPr>
            <a:r>
              <a:rPr lang="pt-BR" sz="1100" spc="-70" dirty="0" smtClean="0">
                <a:solidFill>
                  <a:srgbClr val="323232"/>
                </a:solidFill>
                <a:latin typeface="Arial"/>
                <a:cs typeface="Arial"/>
              </a:rPr>
              <a:t> ASSESSORIA </a:t>
            </a:r>
            <a:r>
              <a:rPr lang="pt-BR" sz="1100" spc="-50" dirty="0">
                <a:solidFill>
                  <a:srgbClr val="323232"/>
                </a:solidFill>
                <a:latin typeface="Arial"/>
                <a:cs typeface="Arial"/>
              </a:rPr>
              <a:t>ÀS </a:t>
            </a:r>
            <a:r>
              <a:rPr lang="pt-BR" sz="1100" spc="-55" dirty="0" smtClean="0">
                <a:solidFill>
                  <a:srgbClr val="323232"/>
                </a:solidFill>
                <a:latin typeface="Arial"/>
                <a:cs typeface="Arial"/>
              </a:rPr>
              <a:t>FORMALIDADES ADMINISTRATIVA</a:t>
            </a:r>
            <a:endParaRPr lang="pt-BR" sz="110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  <a:buAutoNum type="arabicParenR"/>
              <a:tabLst>
                <a:tab pos="174625" algn="l"/>
              </a:tabLst>
            </a:pPr>
            <a:r>
              <a:rPr lang="pt-BR" sz="1100" spc="-50" dirty="0" smtClean="0">
                <a:solidFill>
                  <a:srgbClr val="323232"/>
                </a:solidFill>
                <a:latin typeface="Arial"/>
                <a:cs typeface="Arial"/>
              </a:rPr>
              <a:t> SEPULTAMENTO</a:t>
            </a:r>
            <a:r>
              <a:rPr lang="pt-BR" sz="1100" spc="-65" dirty="0" smtClean="0">
                <a:solidFill>
                  <a:srgbClr val="323232"/>
                </a:solidFill>
                <a:latin typeface="Arial"/>
                <a:cs typeface="Arial"/>
              </a:rPr>
              <a:t>;</a:t>
            </a:r>
            <a:endParaRPr lang="pt-BR"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  <a:buAutoNum type="arabicParenR"/>
              <a:tabLst>
                <a:tab pos="174625" algn="l"/>
              </a:tabLst>
            </a:pPr>
            <a:r>
              <a:rPr lang="pt-BR" sz="1100" spc="-85" dirty="0" smtClean="0">
                <a:solidFill>
                  <a:srgbClr val="323232"/>
                </a:solidFill>
                <a:latin typeface="Arial"/>
                <a:cs typeface="Arial"/>
              </a:rPr>
              <a:t> COROA </a:t>
            </a:r>
            <a:r>
              <a:rPr lang="pt-BR" sz="1100" spc="-95" dirty="0">
                <a:solidFill>
                  <a:srgbClr val="323232"/>
                </a:solidFill>
                <a:latin typeface="Arial"/>
                <a:cs typeface="Arial"/>
              </a:rPr>
              <a:t>DE</a:t>
            </a:r>
            <a:r>
              <a:rPr lang="pt-BR" sz="1100" spc="10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pt-BR" sz="1100" spc="-85" dirty="0">
                <a:solidFill>
                  <a:srgbClr val="323232"/>
                </a:solidFill>
                <a:latin typeface="Arial"/>
                <a:cs typeface="Arial"/>
              </a:rPr>
              <a:t>FLORES;</a:t>
            </a:r>
            <a:endParaRPr lang="pt-BR"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  <a:buAutoNum type="arabicParenR"/>
              <a:tabLst>
                <a:tab pos="174625" algn="l"/>
              </a:tabLst>
            </a:pPr>
            <a:r>
              <a:rPr lang="pt-BR" sz="1100" spc="-50" dirty="0" smtClean="0">
                <a:solidFill>
                  <a:srgbClr val="323232"/>
                </a:solidFill>
                <a:latin typeface="Arial"/>
                <a:cs typeface="Arial"/>
              </a:rPr>
              <a:t> ORNAMENTAÇÃO </a:t>
            </a:r>
            <a:r>
              <a:rPr lang="pt-BR" sz="1100" spc="-95" dirty="0">
                <a:solidFill>
                  <a:srgbClr val="323232"/>
                </a:solidFill>
                <a:latin typeface="Arial"/>
                <a:cs typeface="Arial"/>
              </a:rPr>
              <a:t>DE</a:t>
            </a:r>
            <a:r>
              <a:rPr lang="pt-BR" sz="1100" spc="-25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pt-BR" sz="1100" spc="-60" dirty="0">
                <a:solidFill>
                  <a:srgbClr val="323232"/>
                </a:solidFill>
                <a:latin typeface="Arial"/>
                <a:cs typeface="Arial"/>
              </a:rPr>
              <a:t>URNA;</a:t>
            </a:r>
            <a:endParaRPr lang="pt-BR"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  <a:buAutoNum type="arabicParenR"/>
              <a:tabLst>
                <a:tab pos="174625" algn="l"/>
              </a:tabLst>
            </a:pPr>
            <a:r>
              <a:rPr lang="pt-BR" sz="1100" spc="-50" dirty="0" smtClean="0">
                <a:solidFill>
                  <a:srgbClr val="323232"/>
                </a:solidFill>
                <a:latin typeface="Arial"/>
                <a:cs typeface="Arial"/>
              </a:rPr>
              <a:t> PARAMENTOS</a:t>
            </a:r>
            <a:r>
              <a:rPr lang="pt-BR" sz="1100" spc="-50" dirty="0">
                <a:solidFill>
                  <a:srgbClr val="323232"/>
                </a:solidFill>
                <a:latin typeface="Arial"/>
                <a:cs typeface="Arial"/>
              </a:rPr>
              <a:t>;</a:t>
            </a:r>
            <a:endParaRPr lang="pt-BR"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  <a:buAutoNum type="arabicParenR"/>
              <a:tabLst>
                <a:tab pos="174625" algn="l"/>
              </a:tabLst>
            </a:pPr>
            <a:r>
              <a:rPr lang="pt-BR" sz="1100" spc="-45" dirty="0" smtClean="0">
                <a:solidFill>
                  <a:srgbClr val="323232"/>
                </a:solidFill>
                <a:latin typeface="Arial"/>
                <a:cs typeface="Arial"/>
              </a:rPr>
              <a:t> MESA </a:t>
            </a:r>
            <a:r>
              <a:rPr lang="pt-BR" sz="1100" spc="-95" dirty="0">
                <a:solidFill>
                  <a:srgbClr val="323232"/>
                </a:solidFill>
                <a:latin typeface="Arial"/>
                <a:cs typeface="Arial"/>
              </a:rPr>
              <a:t>DE</a:t>
            </a:r>
            <a:r>
              <a:rPr lang="pt-BR" sz="1100" spc="-30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pt-BR" sz="1100" spc="-60" dirty="0">
                <a:solidFill>
                  <a:srgbClr val="323232"/>
                </a:solidFill>
                <a:latin typeface="Arial"/>
                <a:cs typeface="Arial"/>
              </a:rPr>
              <a:t>CONDOLÊNCIAS;</a:t>
            </a:r>
            <a:endParaRPr lang="pt-BR"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  <a:buAutoNum type="arabicParenR"/>
              <a:tabLst>
                <a:tab pos="174625" algn="l"/>
              </a:tabLst>
            </a:pPr>
            <a:r>
              <a:rPr lang="pt-BR" sz="1100" spc="-85" dirty="0" smtClean="0">
                <a:solidFill>
                  <a:srgbClr val="323232"/>
                </a:solidFill>
                <a:latin typeface="Arial"/>
                <a:cs typeface="Arial"/>
              </a:rPr>
              <a:t> REGISTRO </a:t>
            </a:r>
            <a:r>
              <a:rPr lang="pt-BR" sz="1100" spc="-95" dirty="0">
                <a:solidFill>
                  <a:srgbClr val="323232"/>
                </a:solidFill>
                <a:latin typeface="Arial"/>
                <a:cs typeface="Arial"/>
              </a:rPr>
              <a:t>DE</a:t>
            </a:r>
            <a:r>
              <a:rPr lang="pt-BR" sz="1100" spc="10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pt-BR" sz="1100" spc="-65" dirty="0">
                <a:solidFill>
                  <a:srgbClr val="323232"/>
                </a:solidFill>
                <a:latin typeface="Arial"/>
                <a:cs typeface="Arial"/>
              </a:rPr>
              <a:t>ÓBITOS;</a:t>
            </a:r>
            <a:endParaRPr lang="pt-BR"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  <a:buAutoNum type="arabicParenR"/>
              <a:tabLst>
                <a:tab pos="174625" algn="l"/>
              </a:tabLst>
            </a:pPr>
            <a:r>
              <a:rPr lang="pt-BR" sz="1100" spc="-50" dirty="0" smtClean="0">
                <a:solidFill>
                  <a:srgbClr val="323232"/>
                </a:solidFill>
                <a:latin typeface="Arial"/>
                <a:cs typeface="Arial"/>
              </a:rPr>
              <a:t> RETORNO/ REPATRIAMENTO </a:t>
            </a:r>
            <a:r>
              <a:rPr lang="pt-BR" sz="1100" spc="-95" dirty="0" smtClean="0">
                <a:solidFill>
                  <a:srgbClr val="323232"/>
                </a:solidFill>
                <a:latin typeface="Arial"/>
                <a:cs typeface="Arial"/>
              </a:rPr>
              <a:t>DE </a:t>
            </a:r>
            <a:r>
              <a:rPr lang="pt-BR" sz="1100" spc="-90" dirty="0" smtClean="0">
                <a:solidFill>
                  <a:srgbClr val="323232"/>
                </a:solidFill>
                <a:latin typeface="Arial"/>
                <a:cs typeface="Arial"/>
              </a:rPr>
              <a:t>CORPO </a:t>
            </a:r>
            <a:r>
              <a:rPr lang="pt-BR" sz="1100" spc="5" dirty="0" smtClean="0">
                <a:solidFill>
                  <a:srgbClr val="323232"/>
                </a:solidFill>
                <a:latin typeface="Arial"/>
                <a:cs typeface="Arial"/>
              </a:rPr>
              <a:t>(300</a:t>
            </a:r>
            <a:r>
              <a:rPr lang="pt-BR" sz="1100" spc="40" dirty="0" smtClean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pt-BR" sz="1100" spc="-15" dirty="0" smtClean="0">
                <a:solidFill>
                  <a:srgbClr val="323232"/>
                </a:solidFill>
                <a:latin typeface="Arial"/>
                <a:cs typeface="Arial"/>
              </a:rPr>
              <a:t>KM);</a:t>
            </a:r>
            <a:endParaRPr lang="pt-BR" sz="1100" dirty="0">
              <a:latin typeface="Arial"/>
              <a:cs typeface="Arial"/>
            </a:endParaRPr>
          </a:p>
          <a:p>
            <a:pPr marL="252729" indent="-240029">
              <a:lnSpc>
                <a:spcPct val="100000"/>
              </a:lnSpc>
              <a:spcBef>
                <a:spcPts val="260"/>
              </a:spcBef>
              <a:buAutoNum type="arabicParenR"/>
              <a:tabLst>
                <a:tab pos="253365" algn="l"/>
              </a:tabLst>
            </a:pPr>
            <a:r>
              <a:rPr lang="pt-BR" sz="1100" spc="-60" dirty="0">
                <a:solidFill>
                  <a:srgbClr val="323232"/>
                </a:solidFill>
                <a:latin typeface="Arial"/>
                <a:cs typeface="Arial"/>
              </a:rPr>
              <a:t>URNA</a:t>
            </a:r>
            <a:r>
              <a:rPr lang="pt-BR" sz="1100" spc="-40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pt-BR" sz="1100" spc="-45" dirty="0">
                <a:solidFill>
                  <a:srgbClr val="323232"/>
                </a:solidFill>
                <a:latin typeface="Arial"/>
                <a:cs typeface="Arial"/>
              </a:rPr>
              <a:t>MORTUÁRIA </a:t>
            </a:r>
            <a:endParaRPr lang="pt-BR" sz="1100" dirty="0">
              <a:latin typeface="Arial"/>
              <a:cs typeface="Arial"/>
            </a:endParaRPr>
          </a:p>
          <a:p>
            <a:pPr marL="12700" marR="1071880" lvl="0" indent="0" defTabSz="914400" eaLnBrk="1" fontAlgn="auto" latinLnBrk="0" hangingPunct="1">
              <a:lnSpc>
                <a:spcPct val="119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4625" algn="l"/>
              </a:tabLst>
              <a:defRPr/>
            </a:pPr>
            <a:endParaRPr lang="en-US" sz="1100" dirty="0">
              <a:latin typeface="Arial"/>
              <a:cs typeface="Arial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85" y="1909536"/>
            <a:ext cx="5130381" cy="1326221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74385" y="418207"/>
            <a:ext cx="500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PROPORCIONANDO TRANQUILIDADE NO MOMENTO MAIS DIFÍCIL PARA SUA FAMÍLICA</a:t>
            </a:r>
            <a:endParaRPr lang="pt-BR" b="1" dirty="0">
              <a:solidFill>
                <a:srgbClr val="002060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00" y="7048913"/>
            <a:ext cx="1481206" cy="39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46" y="428625"/>
            <a:ext cx="1258454" cy="10668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727700" y="428625"/>
            <a:ext cx="2667000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Assistência Acidente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2" y="2943225"/>
            <a:ext cx="6808448" cy="35814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22300" y="3759101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Assistência Diária para Incapacidade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Temporária (DIT) por até 30 dias podendo chegar a R$3.000,00.</a:t>
            </a:r>
          </a:p>
          <a:p>
            <a:pPr algn="ctr"/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93700" y="696694"/>
            <a:ext cx="53467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ACIDENTES PESSOAIS </a:t>
            </a:r>
            <a:r>
              <a:rPr lang="en-US" b="1" dirty="0" smtClean="0">
                <a:solidFill>
                  <a:srgbClr val="002060"/>
                </a:solidFill>
              </a:rPr>
              <a:t>PODEM ACONTECER, OFERECEMOS O BENEFÍCIO PARA DEIXÁ-LO DESPREOCUPADO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00" y="7048913"/>
            <a:ext cx="1481206" cy="39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2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41000" r="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27700" y="418207"/>
            <a:ext cx="2667000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Título de Capitalização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46" y="428625"/>
            <a:ext cx="1258454" cy="10668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50" y="428625"/>
            <a:ext cx="5271450" cy="318453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6032500" y="2201685"/>
            <a:ext cx="4110520" cy="31037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Título de Capitalização</a:t>
            </a:r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Com SB Life, você participa de dois sorteios mensais, um de </a:t>
            </a:r>
            <a:r>
              <a:rPr lang="en-US" sz="3600" b="1" dirty="0" smtClean="0">
                <a:solidFill>
                  <a:srgbClr val="002060"/>
                </a:solidFill>
              </a:rPr>
              <a:t>R$ 5.000,00 </a:t>
            </a:r>
            <a:r>
              <a:rPr lang="en-US" b="1" dirty="0" smtClean="0">
                <a:solidFill>
                  <a:srgbClr val="002060"/>
                </a:solidFill>
              </a:rPr>
              <a:t>e o outro </a:t>
            </a:r>
            <a:r>
              <a:rPr lang="en-US" b="1" dirty="0">
                <a:solidFill>
                  <a:srgbClr val="002060"/>
                </a:solidFill>
              </a:rPr>
              <a:t>de </a:t>
            </a:r>
            <a:r>
              <a:rPr lang="en-US" sz="3600" b="1" dirty="0">
                <a:solidFill>
                  <a:srgbClr val="002060"/>
                </a:solidFill>
              </a:rPr>
              <a:t>R$ </a:t>
            </a:r>
            <a:r>
              <a:rPr lang="en-US" sz="3600" b="1" dirty="0" smtClean="0">
                <a:solidFill>
                  <a:srgbClr val="002060"/>
                </a:solidFill>
              </a:rPr>
              <a:t>10.000,00 </a:t>
            </a:r>
          </a:p>
          <a:p>
            <a:pPr algn="ctr"/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A sorte batendo a sua porta quando você menos espera.</a:t>
            </a:r>
            <a:endParaRPr b="1" dirty="0">
              <a:solidFill>
                <a:srgbClr val="00206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00" y="7048913"/>
            <a:ext cx="1481206" cy="39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5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armacêut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1543</TotalTime>
  <Words>1110</Words>
  <Application>Microsoft Office PowerPoint</Application>
  <PresentationFormat>Personalizar</PresentationFormat>
  <Paragraphs>158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Mangal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Gestar Gestão em Saúde</dc:title>
  <dc:creator>leandro lopes pinheiro</dc:creator>
  <cp:lastModifiedBy>Leandro</cp:lastModifiedBy>
  <cp:revision>111</cp:revision>
  <cp:lastPrinted>2021-02-01T16:10:39Z</cp:lastPrinted>
  <dcterms:created xsi:type="dcterms:W3CDTF">2019-09-12T13:15:04Z</dcterms:created>
  <dcterms:modified xsi:type="dcterms:W3CDTF">2022-06-29T14:19:03Z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 (Xara.com)</vt:lpwstr>
  </property>
  <property fmtid="{D5CDD505-2E9C-101B-9397-08002B2CF9AE}" pid="3" name="LastSaved">
    <vt:filetime>2019-09-12T00:00:00Z</vt:filetime>
  </property>
</Properties>
</file>